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359" r:id="rId2"/>
    <p:sldId id="2147472960" r:id="rId3"/>
    <p:sldId id="2147473011" r:id="rId4"/>
    <p:sldId id="2147472900" r:id="rId5"/>
    <p:sldId id="2147472946" r:id="rId6"/>
    <p:sldId id="2147472949" r:id="rId7"/>
    <p:sldId id="2147472947" r:id="rId8"/>
    <p:sldId id="2147472993" r:id="rId9"/>
    <p:sldId id="2147472948" r:id="rId10"/>
    <p:sldId id="2147472917" r:id="rId11"/>
    <p:sldId id="2147472903" r:id="rId12"/>
    <p:sldId id="2147472919" r:id="rId13"/>
    <p:sldId id="2147472923" r:id="rId14"/>
    <p:sldId id="2147472996" r:id="rId15"/>
    <p:sldId id="2147472922" r:id="rId16"/>
    <p:sldId id="2147472924" r:id="rId17"/>
    <p:sldId id="2147472998" r:id="rId18"/>
    <p:sldId id="2147472918" r:id="rId19"/>
    <p:sldId id="2147472925" r:id="rId20"/>
    <p:sldId id="2147472926" r:id="rId21"/>
    <p:sldId id="2147472956" r:id="rId22"/>
    <p:sldId id="2147473012" r:id="rId23"/>
    <p:sldId id="2147473013" r:id="rId24"/>
    <p:sldId id="2147472961" r:id="rId25"/>
    <p:sldId id="2147472962" r:id="rId26"/>
    <p:sldId id="2147472906" r:id="rId27"/>
    <p:sldId id="2147472897" r:id="rId28"/>
    <p:sldId id="2147472883" r:id="rId29"/>
    <p:sldId id="2147472934" r:id="rId30"/>
    <p:sldId id="2147472936" r:id="rId31"/>
    <p:sldId id="2147473003" r:id="rId32"/>
    <p:sldId id="2147473004" r:id="rId33"/>
    <p:sldId id="2147473005" r:id="rId34"/>
    <p:sldId id="256" r:id="rId35"/>
    <p:sldId id="2147473007" r:id="rId36"/>
    <p:sldId id="2147472940" r:id="rId37"/>
    <p:sldId id="2147472941" r:id="rId38"/>
    <p:sldId id="2147472942" r:id="rId39"/>
    <p:sldId id="2147472943" r:id="rId40"/>
    <p:sldId id="2147472933" r:id="rId41"/>
    <p:sldId id="2147472932" r:id="rId42"/>
    <p:sldId id="2147473006" r:id="rId43"/>
    <p:sldId id="2147472907" r:id="rId44"/>
    <p:sldId id="2147472987" r:id="rId45"/>
    <p:sldId id="2147472892" r:id="rId46"/>
    <p:sldId id="2147472931" r:id="rId47"/>
    <p:sldId id="2147472944" r:id="rId4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oup provision: childcare on domestic and childcare on non-domestic" id="{C86F2CBA-16CE-4658-9BCF-58FB1731703B}">
          <p14:sldIdLst>
            <p14:sldId id="359"/>
            <p14:sldId id="2147472960"/>
            <p14:sldId id="2147473011"/>
            <p14:sldId id="2147472900"/>
          </p14:sldIdLst>
        </p14:section>
        <p14:section name="Roles and Responsibilities" id="{021E9151-AEF0-4615-AC6F-FF99E8AE6D63}">
          <p14:sldIdLst>
            <p14:sldId id="2147472946"/>
            <p14:sldId id="2147472949"/>
            <p14:sldId id="2147472947"/>
            <p14:sldId id="2147472993"/>
            <p14:sldId id="2147472948"/>
          </p14:sldIdLst>
        </p14:section>
        <p14:section name="Legal Requirements" id="{BED3E5F4-7448-4E53-88F4-5FC8B6BED58F}">
          <p14:sldIdLst>
            <p14:sldId id="2147472917"/>
            <p14:sldId id="2147472903"/>
            <p14:sldId id="2147472919"/>
            <p14:sldId id="2147472923"/>
            <p14:sldId id="2147472996"/>
            <p14:sldId id="2147472922"/>
            <p14:sldId id="2147472924"/>
            <p14:sldId id="2147472998"/>
          </p14:sldIdLst>
        </p14:section>
        <p14:section name="Choosing the Right Registration" id="{38607D22-DF35-42E7-8DC9-3DF141EA5AB8}">
          <p14:sldIdLst>
            <p14:sldId id="2147472918"/>
            <p14:sldId id="2147472925"/>
            <p14:sldId id="2147472926"/>
            <p14:sldId id="2147472956"/>
            <p14:sldId id="2147473012"/>
            <p14:sldId id="2147473013"/>
            <p14:sldId id="2147472961"/>
            <p14:sldId id="2147472962"/>
          </p14:sldIdLst>
        </p14:section>
        <p14:section name="Application and Registration" id="{B29C3B15-48F3-4A79-BC65-575D3FD38407}">
          <p14:sldIdLst>
            <p14:sldId id="2147472906"/>
            <p14:sldId id="2147472897"/>
            <p14:sldId id="2147472883"/>
            <p14:sldId id="2147472934"/>
            <p14:sldId id="2147472936"/>
            <p14:sldId id="2147473003"/>
            <p14:sldId id="2147473004"/>
            <p14:sldId id="2147473005"/>
            <p14:sldId id="256"/>
            <p14:sldId id="2147473007"/>
            <p14:sldId id="2147472940"/>
            <p14:sldId id="2147472941"/>
            <p14:sldId id="2147472942"/>
            <p14:sldId id="2147472943"/>
            <p14:sldId id="2147472933"/>
            <p14:sldId id="2147472932"/>
            <p14:sldId id="2147473006"/>
          </p14:sldIdLst>
        </p14:section>
        <p14:section name="Resources" id="{3362135A-BD45-4BCC-AFEB-0684244532AE}">
          <p14:sldIdLst>
            <p14:sldId id="2147472907"/>
            <p14:sldId id="2147472987"/>
            <p14:sldId id="2147472892"/>
            <p14:sldId id="2147472931"/>
            <p14:sldId id="21474729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59"/>
    <a:srgbClr val="2092B6"/>
    <a:srgbClr val="221E5B"/>
    <a:srgbClr val="9B5BA5"/>
    <a:srgbClr val="ED7936"/>
    <a:srgbClr val="8AB23E"/>
    <a:srgbClr val="1B1F39"/>
    <a:srgbClr val="0D0F1D"/>
    <a:srgbClr val="0F1120"/>
    <a:srgbClr val="040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0B3FA-C15F-D8D9-05A0-72CE8C75AAEB}" v="4" dt="2025-05-19T15:03:30.561"/>
    <p1510:client id="{88BB8370-2B92-46AC-847B-248A649D1218}" v="1" dt="2025-05-19T14:59:52.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102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FC0E-8E6A-4432-8B68-D55E2657F57A}" type="doc">
      <dgm:prSet loTypeId="urn:microsoft.com/office/officeart/2005/8/layout/vList3" loCatId="list" qsTypeId="urn:microsoft.com/office/officeart/2005/8/quickstyle/simple1" qsCatId="simple" csTypeId="urn:microsoft.com/office/officeart/2005/8/colors/accent3_1" csCatId="accent3" phldr="1"/>
      <dgm:spPr/>
    </dgm:pt>
    <dgm:pt modelId="{3AAADD07-82FC-4A63-A00D-82E4169B994A}">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Increasing, from 3 to 4, the total number of people (childminders and/or assistants) who can work together under a childminder’s registration</a:t>
          </a:r>
        </a:p>
      </dgm:t>
    </dgm:pt>
    <dgm:pt modelId="{0C955F89-1F56-440D-BCDE-3C1952108B72}" type="par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4A19F2A-A5F2-458F-84E1-37DFDFD8F170}" type="sib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078232F-430A-4259-ADBB-529C13A959C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operating outside of domestic premises, such as community hall or school</a:t>
          </a:r>
        </a:p>
      </dgm:t>
    </dgm:pt>
    <dgm:pt modelId="{A2E807B3-F6D9-415B-91E7-6226A0BF5F99}" type="par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09CFE6C-03FA-4430-8F38-644D25D404D5}" type="sib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F29F305-2A97-4609-A73A-B2DA69BC313F}">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Increasing</a:t>
          </a:r>
          <a:r>
            <a:rPr lang="en-GB" sz="1600">
              <a:latin typeface="Tahoma" panose="020B0604030504040204" pitchFamily="34" charset="0"/>
              <a:ea typeface="Tahoma" panose="020B0604030504040204" pitchFamily="34" charset="0"/>
              <a:cs typeface="Tahoma" panose="020B0604030504040204" pitchFamily="34" charset="0"/>
            </a:rPr>
            <a:t> </a:t>
          </a:r>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the number of people needed for childcare on domestic premises  to 5 or more people providing care (those that were registered, or applied to register, before 1 November can continue operating with 4 or more people)</a:t>
          </a:r>
        </a:p>
      </dgm:t>
    </dgm:pt>
    <dgm:pt modelId="{682CB43C-B497-4FDF-B4EA-A67AF555A951}" type="par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D7C06DA-2081-46BD-A177-7088DAD091E0}" type="sib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314E185-B73B-4EFC-951A-3AB8D0E2727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A new category of childminder (childminder without domestic premises) who can work entirely from non-domestic premises</a:t>
          </a:r>
        </a:p>
      </dgm:t>
    </dgm:pt>
    <dgm:pt modelId="{F03D31B3-5553-4630-9FE5-B9DD6F2BAF1C}" type="sib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A69D6D-4EF7-4E44-8DF2-257A3EAA82BC}" type="par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25C1F44-2F11-4DEB-B724-BCB638CB00E7}" type="pres">
      <dgm:prSet presAssocID="{E90AFC0E-8E6A-4432-8B68-D55E2657F57A}" presName="linearFlow" presStyleCnt="0">
        <dgm:presLayoutVars>
          <dgm:dir/>
          <dgm:resizeHandles val="exact"/>
        </dgm:presLayoutVars>
      </dgm:prSet>
      <dgm:spPr/>
    </dgm:pt>
    <dgm:pt modelId="{9F0F8989-A5BA-43EF-B838-984AAD5B8307}" type="pres">
      <dgm:prSet presAssocID="{8314E185-B73B-4EFC-951A-3AB8D0E27276}" presName="composite" presStyleCnt="0"/>
      <dgm:spPr/>
    </dgm:pt>
    <dgm:pt modelId="{7A4C5E49-C6F6-4E2B-8DB7-B89E5E425BEC}" type="pres">
      <dgm:prSet presAssocID="{8314E185-B73B-4EFC-951A-3AB8D0E27276}" presName="imgShp" presStyleLbl="fgImgPlace1" presStyleIdx="0" presStyleCnt="4" custScaleX="90909" custScaleY="90909" custLinFactNeighborX="-103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9B634A41-43AF-411E-B72C-2CF2901113D4}" type="pres">
      <dgm:prSet presAssocID="{8314E185-B73B-4EFC-951A-3AB8D0E27276}" presName="txShp" presStyleLbl="node1" presStyleIdx="0" presStyleCnt="4" custScaleX="116356" custScaleY="115400">
        <dgm:presLayoutVars>
          <dgm:bulletEnabled val="1"/>
        </dgm:presLayoutVars>
      </dgm:prSet>
      <dgm:spPr>
        <a:prstGeom prst="roundRect">
          <a:avLst/>
        </a:prstGeom>
      </dgm:spPr>
    </dgm:pt>
    <dgm:pt modelId="{8E700CF1-BF2E-45F1-A385-AE410CC86E16}" type="pres">
      <dgm:prSet presAssocID="{F03D31B3-5553-4630-9FE5-B9DD6F2BAF1C}" presName="spacing" presStyleCnt="0"/>
      <dgm:spPr/>
    </dgm:pt>
    <dgm:pt modelId="{98D559B3-29C9-4A15-B3FD-71BA5F402CCB}" type="pres">
      <dgm:prSet presAssocID="{3AAADD07-82FC-4A63-A00D-82E4169B994A}" presName="composite" presStyleCnt="0"/>
      <dgm:spPr/>
    </dgm:pt>
    <dgm:pt modelId="{20680F8C-5DEB-4B76-9D25-DC5B8F49AA2C}" type="pres">
      <dgm:prSet presAssocID="{3AAADD07-82FC-4A63-A00D-82E4169B994A}" presName="imgShp" presStyleLbl="fgImgPlace1" presStyleIdx="1" presStyleCnt="4" custScaleX="100000" custScaleY="100000" custLinFactNeighborX="-103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A771C2D2-78FA-431C-B487-351427AABA45}" type="pres">
      <dgm:prSet presAssocID="{3AAADD07-82FC-4A63-A00D-82E4169B994A}" presName="txShp" presStyleLbl="node1" presStyleIdx="1" presStyleCnt="4" custScaleX="116356">
        <dgm:presLayoutVars>
          <dgm:bulletEnabled val="1"/>
        </dgm:presLayoutVars>
      </dgm:prSet>
      <dgm:spPr>
        <a:prstGeom prst="roundRect">
          <a:avLst/>
        </a:prstGeom>
      </dgm:spPr>
    </dgm:pt>
    <dgm:pt modelId="{36AA91CA-B888-4E7A-BE60-7F54E3EE7847}" type="pres">
      <dgm:prSet presAssocID="{F4A19F2A-A5F2-458F-84E1-37DFDFD8F170}" presName="spacing" presStyleCnt="0"/>
      <dgm:spPr/>
    </dgm:pt>
    <dgm:pt modelId="{4C89D45F-6DB8-4AE7-9CBE-47AB1DE165D3}" type="pres">
      <dgm:prSet presAssocID="{2078232F-430A-4259-ADBB-529C13A959C6}" presName="composite" presStyleCnt="0"/>
      <dgm:spPr/>
    </dgm:pt>
    <dgm:pt modelId="{5F437160-BABC-492E-AB50-102261B0CB23}" type="pres">
      <dgm:prSet presAssocID="{2078232F-430A-4259-ADBB-529C13A959C6}" presName="imgShp" presStyleLbl="fgImgPlace1" presStyleIdx="2" presStyleCnt="4" custScaleX="100000" custScaleY="100000" custLinFactNeighborX="-103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6A2966E-44CB-48E7-BF02-C75E24477E67}" type="pres">
      <dgm:prSet presAssocID="{2078232F-430A-4259-ADBB-529C13A959C6}" presName="txShp" presStyleLbl="node1" presStyleIdx="2" presStyleCnt="4" custScaleX="116356">
        <dgm:presLayoutVars>
          <dgm:bulletEnabled val="1"/>
        </dgm:presLayoutVars>
      </dgm:prSet>
      <dgm:spPr>
        <a:prstGeom prst="roundRect">
          <a:avLst/>
        </a:prstGeom>
      </dgm:spPr>
    </dgm:pt>
    <dgm:pt modelId="{C877089A-18F1-4B1A-BB56-E9E294C0B0F1}" type="pres">
      <dgm:prSet presAssocID="{909CFE6C-03FA-4430-8F38-644D25D404D5}" presName="spacing" presStyleCnt="0"/>
      <dgm:spPr/>
    </dgm:pt>
    <dgm:pt modelId="{C3F993AF-3844-4055-9411-EE558951D44C}" type="pres">
      <dgm:prSet presAssocID="{0F29F305-2A97-4609-A73A-B2DA69BC313F}" presName="composite" presStyleCnt="0"/>
      <dgm:spPr/>
    </dgm:pt>
    <dgm:pt modelId="{4F38A20E-0C8B-41F8-811A-F54726E88C24}" type="pres">
      <dgm:prSet presAssocID="{0F29F305-2A97-4609-A73A-B2DA69BC313F}" presName="imgShp" presStyleLbl="fgImgPlace1" presStyleIdx="3" presStyleCnt="4" custScaleX="100000" custScaleY="100000" custLinFactNeighborX="-103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F152C4BC-17D2-43F0-B316-40D30415F587}" type="pres">
      <dgm:prSet presAssocID="{0F29F305-2A97-4609-A73A-B2DA69BC313F}" presName="txShp" presStyleLbl="node1" presStyleIdx="3" presStyleCnt="4" custScaleX="116356">
        <dgm:presLayoutVars>
          <dgm:bulletEnabled val="1"/>
        </dgm:presLayoutVars>
      </dgm:prSet>
      <dgm:spPr>
        <a:prstGeom prst="roundRect">
          <a:avLst/>
        </a:prstGeom>
      </dgm:spPr>
    </dgm:pt>
  </dgm:ptLst>
  <dgm:cxnLst>
    <dgm:cxn modelId="{54CA0715-49D5-4873-9D49-C16587CFC986}" srcId="{E90AFC0E-8E6A-4432-8B68-D55E2657F57A}" destId="{3AAADD07-82FC-4A63-A00D-82E4169B994A}" srcOrd="1" destOrd="0" parTransId="{0C955F89-1F56-440D-BCDE-3C1952108B72}" sibTransId="{F4A19F2A-A5F2-458F-84E1-37DFDFD8F170}"/>
    <dgm:cxn modelId="{F966C35B-C4BF-4189-9CEF-7672F167BBA8}" type="presOf" srcId="{8314E185-B73B-4EFC-951A-3AB8D0E27276}" destId="{9B634A41-43AF-411E-B72C-2CF2901113D4}" srcOrd="0" destOrd="0" presId="urn:microsoft.com/office/officeart/2005/8/layout/vList3"/>
    <dgm:cxn modelId="{FD57DE5D-AEA0-4CAF-939D-627D347FAB85}" type="presOf" srcId="{0F29F305-2A97-4609-A73A-B2DA69BC313F}" destId="{F152C4BC-17D2-43F0-B316-40D30415F587}" srcOrd="0" destOrd="0" presId="urn:microsoft.com/office/officeart/2005/8/layout/vList3"/>
    <dgm:cxn modelId="{1325A449-46CB-47FF-84FB-2CD7557FF922}" srcId="{E90AFC0E-8E6A-4432-8B68-D55E2657F57A}" destId="{8314E185-B73B-4EFC-951A-3AB8D0E27276}" srcOrd="0" destOrd="0" parTransId="{F3A69D6D-4EF7-4E44-8DF2-257A3EAA82BC}" sibTransId="{F03D31B3-5553-4630-9FE5-B9DD6F2BAF1C}"/>
    <dgm:cxn modelId="{3C0A2453-77F0-475D-915A-F0454E248DD9}" srcId="{E90AFC0E-8E6A-4432-8B68-D55E2657F57A}" destId="{0F29F305-2A97-4609-A73A-B2DA69BC313F}" srcOrd="3" destOrd="0" parTransId="{682CB43C-B497-4FDF-B4EA-A67AF555A951}" sibTransId="{FD7C06DA-2081-46BD-A177-7088DAD091E0}"/>
    <dgm:cxn modelId="{FBE46983-6B74-4623-8FED-EABF017C8938}" type="presOf" srcId="{2078232F-430A-4259-ADBB-529C13A959C6}" destId="{16A2966E-44CB-48E7-BF02-C75E24477E67}" srcOrd="0" destOrd="0" presId="urn:microsoft.com/office/officeart/2005/8/layout/vList3"/>
    <dgm:cxn modelId="{5D84B48C-D4D7-44C5-A0DF-096D2893E2BC}" srcId="{E90AFC0E-8E6A-4432-8B68-D55E2657F57A}" destId="{2078232F-430A-4259-ADBB-529C13A959C6}" srcOrd="2" destOrd="0" parTransId="{A2E807B3-F6D9-415B-91E7-6226A0BF5F99}" sibTransId="{909CFE6C-03FA-4430-8F38-644D25D404D5}"/>
    <dgm:cxn modelId="{653F3EF0-31C6-4731-85CA-C0ED5053C89E}" type="presOf" srcId="{3AAADD07-82FC-4A63-A00D-82E4169B994A}" destId="{A771C2D2-78FA-431C-B487-351427AABA45}" srcOrd="0" destOrd="0" presId="urn:microsoft.com/office/officeart/2005/8/layout/vList3"/>
    <dgm:cxn modelId="{04267CFD-E7E3-4034-B782-F5B064FD8A53}" type="presOf" srcId="{E90AFC0E-8E6A-4432-8B68-D55E2657F57A}" destId="{625C1F44-2F11-4DEB-B724-BCB638CB00E7}" srcOrd="0" destOrd="0" presId="urn:microsoft.com/office/officeart/2005/8/layout/vList3"/>
    <dgm:cxn modelId="{25719CF2-884E-4571-B0F5-B8F11799A1D1}" type="presParOf" srcId="{625C1F44-2F11-4DEB-B724-BCB638CB00E7}" destId="{9F0F8989-A5BA-43EF-B838-984AAD5B8307}" srcOrd="0" destOrd="0" presId="urn:microsoft.com/office/officeart/2005/8/layout/vList3"/>
    <dgm:cxn modelId="{6160C00F-866F-46B3-B8A5-3BABB05234F5}" type="presParOf" srcId="{9F0F8989-A5BA-43EF-B838-984AAD5B8307}" destId="{7A4C5E49-C6F6-4E2B-8DB7-B89E5E425BEC}" srcOrd="0" destOrd="0" presId="urn:microsoft.com/office/officeart/2005/8/layout/vList3"/>
    <dgm:cxn modelId="{2443C742-C478-4E21-8533-63B1820E1CE2}" type="presParOf" srcId="{9F0F8989-A5BA-43EF-B838-984AAD5B8307}" destId="{9B634A41-43AF-411E-B72C-2CF2901113D4}" srcOrd="1" destOrd="0" presId="urn:microsoft.com/office/officeart/2005/8/layout/vList3"/>
    <dgm:cxn modelId="{0041B782-784A-4A97-8FBB-291612E3EC6A}" type="presParOf" srcId="{625C1F44-2F11-4DEB-B724-BCB638CB00E7}" destId="{8E700CF1-BF2E-45F1-A385-AE410CC86E16}" srcOrd="1" destOrd="0" presId="urn:microsoft.com/office/officeart/2005/8/layout/vList3"/>
    <dgm:cxn modelId="{F52E8F54-1718-4DD7-8B9A-24C7D241E037}" type="presParOf" srcId="{625C1F44-2F11-4DEB-B724-BCB638CB00E7}" destId="{98D559B3-29C9-4A15-B3FD-71BA5F402CCB}" srcOrd="2" destOrd="0" presId="urn:microsoft.com/office/officeart/2005/8/layout/vList3"/>
    <dgm:cxn modelId="{61F33E7F-13C8-492E-BA8E-5C5F80FE66FC}" type="presParOf" srcId="{98D559B3-29C9-4A15-B3FD-71BA5F402CCB}" destId="{20680F8C-5DEB-4B76-9D25-DC5B8F49AA2C}" srcOrd="0" destOrd="0" presId="urn:microsoft.com/office/officeart/2005/8/layout/vList3"/>
    <dgm:cxn modelId="{47252724-885E-4F81-92B0-41DE8FBE4C62}" type="presParOf" srcId="{98D559B3-29C9-4A15-B3FD-71BA5F402CCB}" destId="{A771C2D2-78FA-431C-B487-351427AABA45}" srcOrd="1" destOrd="0" presId="urn:microsoft.com/office/officeart/2005/8/layout/vList3"/>
    <dgm:cxn modelId="{9A17A030-12F1-40D3-8DD1-A25D5ED97743}" type="presParOf" srcId="{625C1F44-2F11-4DEB-B724-BCB638CB00E7}" destId="{36AA91CA-B888-4E7A-BE60-7F54E3EE7847}" srcOrd="3" destOrd="0" presId="urn:microsoft.com/office/officeart/2005/8/layout/vList3"/>
    <dgm:cxn modelId="{924B4893-1E2B-448B-A621-778F877D0D99}" type="presParOf" srcId="{625C1F44-2F11-4DEB-B724-BCB638CB00E7}" destId="{4C89D45F-6DB8-4AE7-9CBE-47AB1DE165D3}" srcOrd="4" destOrd="0" presId="urn:microsoft.com/office/officeart/2005/8/layout/vList3"/>
    <dgm:cxn modelId="{5D3B3709-0592-4690-A216-34334E413C16}" type="presParOf" srcId="{4C89D45F-6DB8-4AE7-9CBE-47AB1DE165D3}" destId="{5F437160-BABC-492E-AB50-102261B0CB23}" srcOrd="0" destOrd="0" presId="urn:microsoft.com/office/officeart/2005/8/layout/vList3"/>
    <dgm:cxn modelId="{E64A7F24-E2F3-4FBC-AEBA-8C412DAB58A7}" type="presParOf" srcId="{4C89D45F-6DB8-4AE7-9CBE-47AB1DE165D3}" destId="{16A2966E-44CB-48E7-BF02-C75E24477E67}" srcOrd="1" destOrd="0" presId="urn:microsoft.com/office/officeart/2005/8/layout/vList3"/>
    <dgm:cxn modelId="{1902FB1F-DEA1-4AB4-9A33-BDAAEEF25DAC}" type="presParOf" srcId="{625C1F44-2F11-4DEB-B724-BCB638CB00E7}" destId="{C877089A-18F1-4B1A-BB56-E9E294C0B0F1}" srcOrd="5" destOrd="0" presId="urn:microsoft.com/office/officeart/2005/8/layout/vList3"/>
    <dgm:cxn modelId="{2CB0DF12-7BFC-4EDE-A5B9-28A206E81F09}" type="presParOf" srcId="{625C1F44-2F11-4DEB-B724-BCB638CB00E7}" destId="{C3F993AF-3844-4055-9411-EE558951D44C}" srcOrd="6" destOrd="0" presId="urn:microsoft.com/office/officeart/2005/8/layout/vList3"/>
    <dgm:cxn modelId="{A00B5FBA-2CFE-4F10-BFF9-C4C903C7787C}" type="presParOf" srcId="{C3F993AF-3844-4055-9411-EE558951D44C}" destId="{4F38A20E-0C8B-41F8-811A-F54726E88C24}" srcOrd="0" destOrd="0" presId="urn:microsoft.com/office/officeart/2005/8/layout/vList3"/>
    <dgm:cxn modelId="{F3702B32-4BCE-40AD-93C5-008721FCF0A5}" type="presParOf" srcId="{C3F993AF-3844-4055-9411-EE558951D44C}" destId="{F152C4BC-17D2-43F0-B316-40D30415F58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4A41-43AF-411E-B72C-2CF2901113D4}">
      <dsp:nvSpPr>
        <dsp:cNvPr id="0" name=""/>
        <dsp:cNvSpPr/>
      </dsp:nvSpPr>
      <dsp:spPr>
        <a:xfrm rot="10800000">
          <a:off x="1203824" y="972"/>
          <a:ext cx="8234715" cy="1062709"/>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A new category of childminder (childminder without domestic premises) who can work entirely from non-domestic premises</a:t>
          </a:r>
        </a:p>
      </dsp:txBody>
      <dsp:txXfrm rot="10800000">
        <a:off x="1255701" y="52849"/>
        <a:ext cx="8130961" cy="958955"/>
      </dsp:txXfrm>
    </dsp:sp>
    <dsp:sp modelId="{7A4C5E49-C6F6-4E2B-8DB7-B89E5E425BEC}">
      <dsp:nvSpPr>
        <dsp:cNvPr id="0" name=""/>
        <dsp:cNvSpPr/>
      </dsp:nvSpPr>
      <dsp:spPr>
        <a:xfrm>
          <a:off x="1354487" y="113740"/>
          <a:ext cx="837173" cy="8371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71C2D2-78FA-431C-B487-351427AABA45}">
      <dsp:nvSpPr>
        <dsp:cNvPr id="0" name=""/>
        <dsp:cNvSpPr/>
      </dsp:nvSpPr>
      <dsp:spPr>
        <a:xfrm rot="10800000">
          <a:off x="1203824" y="1338574"/>
          <a:ext cx="8234715" cy="92089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Increasing, from 3 to 4, the total number of people (childminders and/or assistants) who can work together under a childminder’s registration</a:t>
          </a:r>
        </a:p>
      </dsp:txBody>
      <dsp:txXfrm rot="10800000">
        <a:off x="1248778" y="1383528"/>
        <a:ext cx="8144807" cy="830983"/>
      </dsp:txXfrm>
    </dsp:sp>
    <dsp:sp modelId="{20680F8C-5DEB-4B76-9D25-DC5B8F49AA2C}">
      <dsp:nvSpPr>
        <dsp:cNvPr id="0" name=""/>
        <dsp:cNvSpPr/>
      </dsp:nvSpPr>
      <dsp:spPr>
        <a:xfrm>
          <a:off x="1312628" y="1338574"/>
          <a:ext cx="920891" cy="92089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A2966E-44CB-48E7-BF02-C75E24477E67}">
      <dsp:nvSpPr>
        <dsp:cNvPr id="0" name=""/>
        <dsp:cNvSpPr/>
      </dsp:nvSpPr>
      <dsp:spPr>
        <a:xfrm rot="10800000">
          <a:off x="1203824" y="2534359"/>
          <a:ext cx="8234715" cy="92089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operating outside of domestic premises, such as community hall or school</a:t>
          </a:r>
        </a:p>
      </dsp:txBody>
      <dsp:txXfrm rot="10800000">
        <a:off x="1248778" y="2579313"/>
        <a:ext cx="8144807" cy="830983"/>
      </dsp:txXfrm>
    </dsp:sp>
    <dsp:sp modelId="{5F437160-BABC-492E-AB50-102261B0CB23}">
      <dsp:nvSpPr>
        <dsp:cNvPr id="0" name=""/>
        <dsp:cNvSpPr/>
      </dsp:nvSpPr>
      <dsp:spPr>
        <a:xfrm>
          <a:off x="1312628" y="2534359"/>
          <a:ext cx="920891" cy="92089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52C4BC-17D2-43F0-B316-40D30415F587}">
      <dsp:nvSpPr>
        <dsp:cNvPr id="0" name=""/>
        <dsp:cNvSpPr/>
      </dsp:nvSpPr>
      <dsp:spPr>
        <a:xfrm rot="10800000">
          <a:off x="1203824" y="3730144"/>
          <a:ext cx="8234715" cy="92089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Increasing</a:t>
          </a:r>
          <a:r>
            <a:rPr lang="en-GB" sz="1600" kern="1200">
              <a:latin typeface="Tahoma" panose="020B0604030504040204" pitchFamily="34" charset="0"/>
              <a:ea typeface="Tahoma" panose="020B0604030504040204" pitchFamily="34" charset="0"/>
              <a:cs typeface="Tahoma" panose="020B0604030504040204" pitchFamily="34" charset="0"/>
            </a:rPr>
            <a:t> </a:t>
          </a: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the number of people needed for childcare on domestic premises  to 5 or more people providing care (those that were registered, or applied to register, before 1 November can continue operating with 4 or more people)</a:t>
          </a:r>
        </a:p>
      </dsp:txBody>
      <dsp:txXfrm rot="10800000">
        <a:off x="1248778" y="3775098"/>
        <a:ext cx="8144807" cy="830983"/>
      </dsp:txXfrm>
    </dsp:sp>
    <dsp:sp modelId="{4F38A20E-0C8B-41F8-811A-F54726E88C24}">
      <dsp:nvSpPr>
        <dsp:cNvPr id="0" name=""/>
        <dsp:cNvSpPr/>
      </dsp:nvSpPr>
      <dsp:spPr>
        <a:xfrm>
          <a:off x="1312628" y="3730144"/>
          <a:ext cx="920891" cy="920891"/>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AD20-0DAF-4BF2-AB8F-4E484D28407B}" type="datetimeFigureOut">
              <a:rPr lang="en-GB" smtClean="0"/>
              <a:t>19/05/2025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9FBD9-7137-4D5C-A793-2620AAF05C84}" type="slidenum">
              <a:rPr lang="en-GB" smtClean="0"/>
              <a:t>‹#›</a:t>
            </a:fld>
            <a:endParaRPr lang="en-GB"/>
          </a:p>
        </p:txBody>
      </p:sp>
    </p:spTree>
    <p:extLst>
      <p:ext uri="{BB962C8B-B14F-4D97-AF65-F5344CB8AC3E}">
        <p14:creationId xmlns:p14="http://schemas.microsoft.com/office/powerpoint/2010/main" val="30558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childminders-and-childcare-on-domestic-premises-registr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ov.uk/guidance/childcare-on-domestic-premise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uidance/register-as-a-childminder-without-domestic-premis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ofsteddbsapplication.co.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fe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hildminder-agencies-a-guid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v.uk/government/publications/childminder-agencies-inspection-guidance/childminder-agencies-inspection-guidance" TargetMode="External"/><Relationship Id="rId4" Type="http://schemas.openxmlformats.org/officeDocument/2006/relationships/hyperlink" Target="https://www.gov.uk/government/publications/childminder-agencies-registration-and-suitabil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pre-registration briefing is for group provision working on domestic and non-domestic premises.  </a:t>
            </a:r>
          </a:p>
        </p:txBody>
      </p:sp>
      <p:sp>
        <p:nvSpPr>
          <p:cNvPr id="4" name="Slide Number Placeholder 3"/>
          <p:cNvSpPr>
            <a:spLocks noGrp="1"/>
          </p:cNvSpPr>
          <p:nvPr>
            <p:ph type="sldNum" sz="quarter" idx="5"/>
          </p:nvPr>
        </p:nvSpPr>
        <p:spPr/>
        <p:txBody>
          <a:bodyPr/>
          <a:lstStyle/>
          <a:p>
            <a:fld id="{5A89FBD9-7137-4D5C-A793-2620AAF05C84}" type="slidenum">
              <a:rPr lang="en-GB" smtClean="0"/>
              <a:t>1</a:t>
            </a:fld>
            <a:endParaRPr lang="en-GB"/>
          </a:p>
        </p:txBody>
      </p:sp>
    </p:spTree>
    <p:extLst>
      <p:ext uri="{BB962C8B-B14F-4D97-AF65-F5344CB8AC3E}">
        <p14:creationId xmlns:p14="http://schemas.microsoft.com/office/powerpoint/2010/main" val="15621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11</a:t>
            </a:fld>
            <a:endParaRPr lang="en-GB"/>
          </a:p>
        </p:txBody>
      </p:sp>
    </p:spTree>
    <p:extLst>
      <p:ext uri="{BB962C8B-B14F-4D97-AF65-F5344CB8AC3E}">
        <p14:creationId xmlns:p14="http://schemas.microsoft.com/office/powerpoint/2010/main" val="36270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12</a:t>
            </a:fld>
            <a:endParaRPr lang="en-GB"/>
          </a:p>
        </p:txBody>
      </p:sp>
    </p:spTree>
    <p:extLst>
      <p:ext uri="{BB962C8B-B14F-4D97-AF65-F5344CB8AC3E}">
        <p14:creationId xmlns:p14="http://schemas.microsoft.com/office/powerpoint/2010/main" val="150472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13</a:t>
            </a:fld>
            <a:endParaRPr lang="en-GB"/>
          </a:p>
        </p:txBody>
      </p:sp>
    </p:spTree>
    <p:extLst>
      <p:ext uri="{BB962C8B-B14F-4D97-AF65-F5344CB8AC3E}">
        <p14:creationId xmlns:p14="http://schemas.microsoft.com/office/powerpoint/2010/main" val="42239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14</a:t>
            </a:fld>
            <a:endParaRPr lang="en-GB"/>
          </a:p>
        </p:txBody>
      </p:sp>
    </p:spTree>
    <p:extLst>
      <p:ext uri="{BB962C8B-B14F-4D97-AF65-F5344CB8AC3E}">
        <p14:creationId xmlns:p14="http://schemas.microsoft.com/office/powerpoint/2010/main" val="14702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15</a:t>
            </a:fld>
            <a:endParaRPr lang="en-GB"/>
          </a:p>
        </p:txBody>
      </p:sp>
    </p:spTree>
    <p:extLst>
      <p:ext uri="{BB962C8B-B14F-4D97-AF65-F5344CB8AC3E}">
        <p14:creationId xmlns:p14="http://schemas.microsoft.com/office/powerpoint/2010/main" val="190548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pPr eaLnBrk="1" hangingPunct="1"/>
            <a:endParaRPr lang="en-GB" altLang="en-US"/>
          </a:p>
          <a:p>
            <a:pPr eaLnBrk="1" hangingPunct="1">
              <a:defRPr/>
            </a:pPr>
            <a:endParaRPr lang="en-GB" altLang="en-US">
              <a:latin typeface="Tahoma" pitchFamily="34" charset="0"/>
            </a:endParaRP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16</a:t>
            </a:fld>
            <a:endParaRPr lang="en-GB"/>
          </a:p>
        </p:txBody>
      </p:sp>
    </p:spTree>
    <p:extLst>
      <p:ext uri="{BB962C8B-B14F-4D97-AF65-F5344CB8AC3E}">
        <p14:creationId xmlns:p14="http://schemas.microsoft.com/office/powerpoint/2010/main" val="31595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17</a:t>
            </a:fld>
            <a:endParaRPr lang="en-GB"/>
          </a:p>
        </p:txBody>
      </p:sp>
    </p:spTree>
    <p:extLst>
      <p:ext uri="{BB962C8B-B14F-4D97-AF65-F5344CB8AC3E}">
        <p14:creationId xmlns:p14="http://schemas.microsoft.com/office/powerpoint/2010/main" val="128546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two registers, the early years register and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However, the childcare register is split into two parts, the compulsory part and the voluntary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Providers of childcare on domestic premises and childcare on non-domestic premises can register on one of the above registers or both, depending on the type of childcare they want to provide. Providers that register on the Early Years Register must understand and must be able to demonstrate that they can meet the requirements of the EYFS. Providers registering on either part of the childcare register must meet the requirements for the provision and register they choose.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Childminder agencies can register on the Early Years Register and/or the compulsory part of the Childcare Register. If a CMA is part of the compulsory part of the Childcare Register, they can also then apply to join the voluntary part of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Nannies do not have to register with Ofsted can but can choose to register on the voluntary part of the Childcare Register, if they wish to do so.</a:t>
            </a:r>
          </a:p>
          <a:p>
            <a:pPr eaLnBrk="1" hangingPunct="1"/>
            <a:endParaRPr lang="en-GB" altLang="en-US" i="1">
              <a:latin typeface="Tahoma" panose="020B0604030504040204" pitchFamily="34" charset="0"/>
            </a:endParaRPr>
          </a:p>
        </p:txBody>
      </p:sp>
      <p:sp>
        <p:nvSpPr>
          <p:cNvPr id="4" name="Slide Number Placeholder 3"/>
          <p:cNvSpPr>
            <a:spLocks noGrp="1"/>
          </p:cNvSpPr>
          <p:nvPr>
            <p:ph type="sldNum" sz="quarter" idx="5"/>
          </p:nvPr>
        </p:nvSpPr>
        <p:spPr/>
        <p:txBody>
          <a:bodyPr/>
          <a:lstStyle/>
          <a:p>
            <a:fld id="{5A89FBD9-7137-4D5C-A793-2620AAF05C84}" type="slidenum">
              <a:rPr lang="en-GB" smtClean="0"/>
              <a:t>19</a:t>
            </a:fld>
            <a:endParaRPr lang="en-GB"/>
          </a:p>
        </p:txBody>
      </p:sp>
    </p:spTree>
    <p:extLst>
      <p:ext uri="{BB962C8B-B14F-4D97-AF65-F5344CB8AC3E}">
        <p14:creationId xmlns:p14="http://schemas.microsoft.com/office/powerpoint/2010/main" val="397945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information about the registered person on the next slide. </a:t>
            </a:r>
          </a:p>
        </p:txBody>
      </p:sp>
      <p:sp>
        <p:nvSpPr>
          <p:cNvPr id="4" name="Slide Number Placeholder 3"/>
          <p:cNvSpPr>
            <a:spLocks noGrp="1"/>
          </p:cNvSpPr>
          <p:nvPr>
            <p:ph type="sldNum" sz="quarter" idx="5"/>
          </p:nvPr>
        </p:nvSpPr>
        <p:spPr/>
        <p:txBody>
          <a:bodyPr/>
          <a:lstStyle/>
          <a:p>
            <a:fld id="{5A89FBD9-7137-4D5C-A793-2620AAF05C84}" type="slidenum">
              <a:rPr lang="en-GB" smtClean="0"/>
              <a:t>20</a:t>
            </a:fld>
            <a:endParaRPr lang="en-GB"/>
          </a:p>
        </p:txBody>
      </p:sp>
    </p:spTree>
    <p:extLst>
      <p:ext uri="{BB962C8B-B14F-4D97-AF65-F5344CB8AC3E}">
        <p14:creationId xmlns:p14="http://schemas.microsoft.com/office/powerpoint/2010/main" val="158383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infographic will help applicants determine what kind of provider type is right for them. </a:t>
            </a:r>
          </a:p>
          <a:p>
            <a:endParaRPr lang="en-GB"/>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from a domestic premises, you should register as a childminder.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only from non-domestic premises, you should register as a childminder without domestic premises. Under this registration, you are not permitted to work from any domestic premises at any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4 or more people (5 or more in total), providing or assisting with childcare, and from a domestic premises, you should register as childcare on domestic premises.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any number of people, providing or assisting with childcare, and only from non-domestic premises, you should register as childcare on non-domestic premises or small daycare. Under this registration, you are not permitted to work from any domestic premises at any time.  </a:t>
            </a:r>
            <a:endParaRPr lang="en-GB" b="0" i="0">
              <a:solidFill>
                <a:srgbClr val="000000"/>
              </a:solidFill>
              <a:effectLst/>
              <a:latin typeface="Segoe UI" panose="020B0502040204020203"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5D7BD92-8551-4199-A472-6D044BD4224B}" type="slidenum">
              <a:rPr lang="en-GB" smtClean="0"/>
              <a:t>21</a:t>
            </a:fld>
            <a:endParaRPr lang="en-GB"/>
          </a:p>
        </p:txBody>
      </p:sp>
    </p:spTree>
    <p:extLst>
      <p:ext uri="{BB962C8B-B14F-4D97-AF65-F5344CB8AC3E}">
        <p14:creationId xmlns:p14="http://schemas.microsoft.com/office/powerpoint/2010/main" val="197543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2</a:t>
            </a:fld>
            <a:endParaRPr lang="en-GB"/>
          </a:p>
        </p:txBody>
      </p:sp>
    </p:spTree>
    <p:extLst>
      <p:ext uri="{BB962C8B-B14F-4D97-AF65-F5344CB8AC3E}">
        <p14:creationId xmlns:p14="http://schemas.microsoft.com/office/powerpoint/2010/main" val="128457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22</a:t>
            </a:fld>
            <a:endParaRPr lang="en-GB"/>
          </a:p>
        </p:txBody>
      </p:sp>
    </p:spTree>
    <p:extLst>
      <p:ext uri="{BB962C8B-B14F-4D97-AF65-F5344CB8AC3E}">
        <p14:creationId xmlns:p14="http://schemas.microsoft.com/office/powerpoint/2010/main" val="36487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23</a:t>
            </a:fld>
            <a:endParaRPr lang="en-GB"/>
          </a:p>
        </p:txBody>
      </p:sp>
    </p:spTree>
    <p:extLst>
      <p:ext uri="{BB962C8B-B14F-4D97-AF65-F5344CB8AC3E}">
        <p14:creationId xmlns:p14="http://schemas.microsoft.com/office/powerpoint/2010/main" val="289381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74F41-80C8-A7B7-33F6-72C06260F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2FF27-CA35-9B48-5AF3-9833CB27D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3A368-613D-207F-5BEA-B4AE0101E701}"/>
              </a:ext>
            </a:extLst>
          </p:cNvPr>
          <p:cNvSpPr>
            <a:spLocks noGrp="1"/>
          </p:cNvSpPr>
          <p:nvPr>
            <p:ph type="body" idx="1"/>
          </p:nvPr>
        </p:nvSpPr>
        <p:spPr/>
        <p:txBody>
          <a:bodyPr/>
          <a:lstStyle/>
          <a:p>
            <a:pPr eaLnBrk="1" hangingPunct="1"/>
            <a:r>
              <a:rPr lang="en-GB">
                <a:hlinkClick r:id="rId3"/>
              </a:rPr>
              <a:t>Childminders and childcare providers: register with Ofsted - Childminders and childcare on domestic premises: registration - Guidance - GOV.UK</a:t>
            </a:r>
            <a:endParaRPr lang="en-GB"/>
          </a:p>
          <a:p>
            <a:pPr eaLnBrk="1" hangingPunct="1"/>
            <a:r>
              <a:rPr lang="en-GB">
                <a:hlinkClick r:id="rId4"/>
              </a:rPr>
              <a:t>Childcare on domestic premises - GOV.UK</a:t>
            </a:r>
            <a:endParaRPr lang="en-GB"/>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Childcare on domestic premises is where 5 or more people provide or assist with childcare on a domestic premises (that is, someone’s home).</a:t>
            </a:r>
          </a:p>
          <a:p>
            <a:pPr eaLnBrk="1" hangingPunct="1"/>
            <a:endParaRPr lang="en-GB" altLang="en-US">
              <a:latin typeface="Tahoma" panose="020B0604030504040204" pitchFamily="34" charset="0"/>
              <a:cs typeface="+mn-cs"/>
            </a:endParaRPr>
          </a:p>
          <a:p>
            <a:pPr eaLnBrk="1" hangingPunct="1"/>
            <a:r>
              <a:rPr lang="en-GB" altLang="en-US">
                <a:latin typeface="Tahoma" panose="020B0604030504040204" pitchFamily="34" charset="0"/>
                <a:cs typeface="+mn-cs"/>
              </a:rPr>
              <a:t>Providers of </a:t>
            </a:r>
            <a:r>
              <a:rPr lang="en-GB" altLang="en-US" err="1">
                <a:latin typeface="Tahoma" panose="020B0604030504040204" pitchFamily="34" charset="0"/>
                <a:cs typeface="+mn-cs"/>
              </a:rPr>
              <a:t>CoDP</a:t>
            </a:r>
            <a:r>
              <a:rPr lang="en-GB" altLang="en-US">
                <a:latin typeface="Tahoma" panose="020B0604030504040204" pitchFamily="34" charset="0"/>
                <a:cs typeface="+mn-cs"/>
              </a:rPr>
              <a:t> need to meet the specific requirements that relate to group- and school-based providers. These are set out in the EYFS for group and school-based providers and the General Childcare Register requirements. </a:t>
            </a:r>
            <a:endParaRPr lang="en-GB" altLang="en-US">
              <a:latin typeface="Tahoma" panose="020B0604030504040204" pitchFamily="34" charset="0"/>
            </a:endParaRPr>
          </a:p>
          <a:p>
            <a:pPr eaLnBrk="1" hangingPunct="1"/>
            <a:endParaRPr lang="en-GB" altLang="en-US">
              <a:latin typeface="Tahoma" panose="020B0604030504040204" pitchFamily="34" charset="0"/>
            </a:endParaRPr>
          </a:p>
        </p:txBody>
      </p:sp>
      <p:sp>
        <p:nvSpPr>
          <p:cNvPr id="4" name="Slide Number Placeholder 3">
            <a:extLst>
              <a:ext uri="{FF2B5EF4-FFF2-40B4-BE49-F238E27FC236}">
                <a16:creationId xmlns:a16="http://schemas.microsoft.com/office/drawing/2014/main" id="{D5410B13-9086-A9D7-07BA-48CBC527CB2B}"/>
              </a:ext>
            </a:extLst>
          </p:cNvPr>
          <p:cNvSpPr>
            <a:spLocks noGrp="1"/>
          </p:cNvSpPr>
          <p:nvPr>
            <p:ph type="sldNum" sz="quarter" idx="5"/>
          </p:nvPr>
        </p:nvSpPr>
        <p:spPr/>
        <p:txBody>
          <a:bodyPr/>
          <a:lstStyle/>
          <a:p>
            <a:fld id="{5A89FBD9-7137-4D5C-A793-2620AAF05C84}" type="slidenum">
              <a:rPr lang="en-GB" smtClean="0"/>
              <a:t>24</a:t>
            </a:fld>
            <a:endParaRPr lang="en-GB"/>
          </a:p>
        </p:txBody>
      </p:sp>
    </p:spTree>
    <p:extLst>
      <p:ext uri="{BB962C8B-B14F-4D97-AF65-F5344CB8AC3E}">
        <p14:creationId xmlns:p14="http://schemas.microsoft.com/office/powerpoint/2010/main" val="662515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1786-642D-B6D3-32BD-94E86F070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8EDBA-DD46-41D3-61CC-0C6396D8C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8DF75-5C21-1EFC-7123-C136C5B413D9}"/>
              </a:ext>
            </a:extLst>
          </p:cNvPr>
          <p:cNvSpPr>
            <a:spLocks noGrp="1"/>
          </p:cNvSpPr>
          <p:nvPr>
            <p:ph type="body" idx="1"/>
          </p:nvPr>
        </p:nvSpPr>
        <p:spPr/>
        <p:txBody>
          <a:bodyPr/>
          <a:lstStyle/>
          <a:p>
            <a:pPr eaLnBrk="1" hangingPunct="1"/>
            <a:r>
              <a:rPr lang="en-GB">
                <a:hlinkClick r:id="rId3"/>
              </a:rPr>
              <a:t>Childminders and childcare providers: register with Ofsted - Nurseries and other daycare (childcare on non-domestic premises): registration - Guidance - GOV.UK</a:t>
            </a:r>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Any number of people can register as a provider of </a:t>
            </a:r>
            <a:r>
              <a:rPr lang="en-GB" altLang="en-US" err="1">
                <a:latin typeface="Tahoma" panose="020B0604030504040204" pitchFamily="34" charset="0"/>
              </a:rPr>
              <a:t>CoNDP</a:t>
            </a:r>
            <a:r>
              <a:rPr lang="en-GB" altLang="en-US">
                <a:latin typeface="Tahoma" panose="020B0604030504040204" pitchFamily="34" charset="0"/>
              </a:rPr>
              <a:t>, as long as they meet the relevant requirements. However, if there are 4 or fewer people providing or assisting with childcare you may wish to register as a childminder without domestic premises instead. </a:t>
            </a:r>
          </a:p>
          <a:p>
            <a:pPr eaLnBrk="1" hangingPunct="1"/>
            <a:endParaRPr lang="en-GB" altLang="en-US">
              <a:latin typeface="Tahoma" panose="020B0604030504040204" pitchFamily="34" charset="0"/>
            </a:endParaRPr>
          </a:p>
          <a:p>
            <a:pPr eaLnBrk="1" hangingPunct="1"/>
            <a:r>
              <a:rPr lang="en-GB">
                <a:hlinkClick r:id="rId4"/>
              </a:rPr>
              <a:t>Register as a childminder without domestic premises - GOV.UK</a:t>
            </a:r>
            <a:endParaRPr lang="en-GB" altLang="en-US">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r>
              <a:rPr lang="en-GB" altLang="en-US" i="1">
                <a:solidFill>
                  <a:srgbClr val="FF0000"/>
                </a:solidFill>
                <a:latin typeface="Tahoma" panose="020B0604030504040204" pitchFamily="34" charset="0"/>
              </a:rPr>
              <a:t> </a:t>
            </a: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p:txBody>
      </p:sp>
      <p:sp>
        <p:nvSpPr>
          <p:cNvPr id="4" name="Slide Number Placeholder 3">
            <a:extLst>
              <a:ext uri="{FF2B5EF4-FFF2-40B4-BE49-F238E27FC236}">
                <a16:creationId xmlns:a16="http://schemas.microsoft.com/office/drawing/2014/main" id="{0C577DC2-C6FA-798C-F16C-E7A5C45E210B}"/>
              </a:ext>
            </a:extLst>
          </p:cNvPr>
          <p:cNvSpPr>
            <a:spLocks noGrp="1"/>
          </p:cNvSpPr>
          <p:nvPr>
            <p:ph type="sldNum" sz="quarter" idx="5"/>
          </p:nvPr>
        </p:nvSpPr>
        <p:spPr/>
        <p:txBody>
          <a:bodyPr/>
          <a:lstStyle/>
          <a:p>
            <a:fld id="{5A89FBD9-7137-4D5C-A793-2620AAF05C84}" type="slidenum">
              <a:rPr lang="en-GB" smtClean="0"/>
              <a:t>25</a:t>
            </a:fld>
            <a:endParaRPr lang="en-GB"/>
          </a:p>
        </p:txBody>
      </p:sp>
    </p:spTree>
    <p:extLst>
      <p:ext uri="{BB962C8B-B14F-4D97-AF65-F5344CB8AC3E}">
        <p14:creationId xmlns:p14="http://schemas.microsoft.com/office/powerpoint/2010/main" val="198768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Applications to work from additional settings, or to work on non-domestic premises for some of the time, are usually much quicker. This depends on whether we need to carry out additional checks or visit a premises. In the past, some have been approved within 1 day in emergency situations, and a lot are approved in a matter of weeks. Those with several additional people connected to the registration can take longer. We work with a lot of agencies to gather data to check the suitability of new individuals, so this can take some time.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27</a:t>
            </a:fld>
            <a:endParaRPr lang="en-GB"/>
          </a:p>
        </p:txBody>
      </p:sp>
    </p:spTree>
    <p:extLst>
      <p:ext uri="{BB962C8B-B14F-4D97-AF65-F5344CB8AC3E}">
        <p14:creationId xmlns:p14="http://schemas.microsoft.com/office/powerpoint/2010/main" val="388207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summary, there are four stages to the application and registration process. </a:t>
            </a:r>
          </a:p>
          <a:p>
            <a:endParaRPr lang="en-GB"/>
          </a:p>
          <a:p>
            <a:r>
              <a:rPr lang="en-GB"/>
              <a:t>The first stage is where you are considering what information you need to support your application. For example, if you’re a childminder working at your own home, you’ll need an enhanced home-based DBS check with barred lists check which is for the child workforce. </a:t>
            </a:r>
          </a:p>
          <a:p>
            <a:r>
              <a:rPr lang="en-GB"/>
              <a:t>If you’re thinking about opening a nursery on a non-domestic premises, this doesn’t need to be home-based, but still must state ‘child workforce’ on the enhanced DBS check with barred lists.</a:t>
            </a:r>
          </a:p>
          <a:p>
            <a:r>
              <a:rPr lang="en-GB"/>
              <a:t>If your nursery will be registered as a company, all directors of the nursery will need this too. For this part of the process you can follow our guidance to learn about what you need before you apply. </a:t>
            </a:r>
          </a:p>
          <a:p>
            <a:endParaRPr lang="en-GB"/>
          </a:p>
          <a:p>
            <a:r>
              <a:rPr lang="en-GB"/>
              <a:t>The application stage is where you apply with all of the correct information we need to make a decision on your suitability. You and anyone else connected to the application, such as committee members, childminding assistants, will need to complete forms too. We’ll go into these forms later in more detail. </a:t>
            </a:r>
          </a:p>
          <a:p>
            <a:endParaRPr lang="en-GB"/>
          </a:p>
          <a:p>
            <a:r>
              <a:rPr lang="en-GB"/>
              <a:t>The next stage is where we review applications. We will call you at the start of this process to help set expectations for you about what we will be doing during the process. For example, we will contact local authorities where you have lived for the previous 5 years for information they hold that may be relevant to our decision-making on your suitability to care for or be in regular contact with children. At this stage we’ll also schedule a visit if this is needed. </a:t>
            </a:r>
          </a:p>
          <a:p>
            <a:endParaRPr lang="en-GB"/>
          </a:p>
          <a:p>
            <a:r>
              <a:rPr lang="en-GB"/>
              <a:t>Once we have received all the information from other agencies, we will risk assess this and discuss at the registration visit your understanding of legal requirements, such as the EYFS or Childcare register requirements.  If you’re already registered and are applying to work on an additional premises, or open a new setting, or are only applying to register on the childcare register only, we will not always visit the premises if we are confident you understand the risk assessment process, and we have no other concerns about your ability to meet the legal requirements. We can make the decision to register you at the premises or shortly after the visit, or as part of a paper-based application for an additional setting if we decide we do not need to visit. </a:t>
            </a:r>
          </a:p>
          <a:p>
            <a:endParaRPr lang="en-GB"/>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28</a:t>
            </a:fld>
            <a:endParaRPr lang="en-GB"/>
          </a:p>
        </p:txBody>
      </p:sp>
    </p:spTree>
    <p:extLst>
      <p:ext uri="{BB962C8B-B14F-4D97-AF65-F5344CB8AC3E}">
        <p14:creationId xmlns:p14="http://schemas.microsoft.com/office/powerpoint/2010/main" val="408692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200">
                <a:latin typeface="Tahoma" panose="020B0604030504040204" pitchFamily="34" charset="0"/>
              </a:rPr>
              <a:t>This slide relates only to the DBS checks that Ofsted carries out. The next slide relates to checks the applicant or registered provider must complete on their staff.</a:t>
            </a:r>
          </a:p>
          <a:p>
            <a:pPr eaLnBrk="1" hangingPunct="1">
              <a:lnSpc>
                <a:spcPct val="80000"/>
              </a:lnSpc>
            </a:pPr>
            <a:endParaRPr lang="en-GB" altLang="en-US" sz="1200">
              <a:latin typeface="Tahoma" panose="020B0604030504040204" pitchFamily="34" charset="0"/>
            </a:endParaRPr>
          </a:p>
          <a:p>
            <a:pPr eaLnBrk="1" hangingPunct="1"/>
            <a:r>
              <a:rPr lang="en-GB" altLang="en-US" sz="1200">
                <a:latin typeface="Tahoma" panose="020B0604030504040204" pitchFamily="34" charset="0"/>
              </a:rPr>
              <a:t>The check on a person’s criminal record is done through the </a:t>
            </a:r>
            <a:r>
              <a:rPr lang="en-GB" altLang="en-US" sz="1200">
                <a:solidFill>
                  <a:srgbClr val="FF0000"/>
                </a:solidFill>
                <a:latin typeface="Tahoma" panose="020B0604030504040204" pitchFamily="34" charset="0"/>
              </a:rPr>
              <a:t>Disclosure and Barring Service (DBS) via Capita</a:t>
            </a:r>
            <a:r>
              <a:rPr lang="en-GB" altLang="en-US" sz="1200">
                <a:latin typeface="Tahoma" panose="020B0604030504040204" pitchFamily="34" charset="0"/>
              </a:rPr>
              <a:t>.</a:t>
            </a:r>
            <a:r>
              <a:rPr lang="en-GB" altLang="en-US" sz="1200"/>
              <a:t> All DBS checks are processed online through the Capita website (</a:t>
            </a:r>
            <a:r>
              <a:rPr lang="en-GB" altLang="en-US" sz="1200" u="sng">
                <a:solidFill>
                  <a:srgbClr val="002060"/>
                </a:solidFill>
                <a:hlinkClick r:id="rId3"/>
              </a:rPr>
              <a:t>http://ofsteddbsapplication.co.uk</a:t>
            </a:r>
            <a:r>
              <a:rPr lang="en-GB" altLang="en-US" sz="1200"/>
              <a:t>).</a:t>
            </a:r>
            <a:r>
              <a:rPr lang="en-GB" altLang="en-US" sz="1200">
                <a:latin typeface="Tahoma" panose="020B0604030504040204" pitchFamily="34" charset="0"/>
              </a:rPr>
              <a:t> </a:t>
            </a:r>
          </a:p>
          <a:p>
            <a:pPr eaLnBrk="1" hangingPunct="1"/>
            <a:endParaRPr lang="en-GB" altLang="en-US" sz="1200">
              <a:latin typeface="Tahoma" panose="020B0604030504040204" pitchFamily="34" charset="0"/>
            </a:endParaRPr>
          </a:p>
          <a:p>
            <a:pPr eaLnBrk="1" hangingPunct="1"/>
            <a:r>
              <a:rPr lang="en-GB" altLang="en-US"/>
              <a:t>Ofsted strongly recommends that applicants applying for a DBS check via the above link also sign up to the DBS update service. This update service enables employers to check a certificate online and also lets applicants keep their DBS history up to date online. They can do this at the point of application or sign up within 30 days of the certificate date. </a:t>
            </a:r>
            <a:endParaRPr lang="en-GB" altLang="en-US" sz="1200">
              <a:latin typeface="Tahoma" panose="020B0604030504040204" pitchFamily="34" charset="0"/>
            </a:endParaRPr>
          </a:p>
          <a:p>
            <a:pPr eaLnBrk="1" hangingPunct="1"/>
            <a:endParaRPr lang="en-GB" altLang="en-US" sz="1200">
              <a:latin typeface="Tahoma" panose="020B0604030504040204" pitchFamily="34" charset="0"/>
            </a:endParaRPr>
          </a:p>
          <a:p>
            <a:pPr eaLnBrk="1" hangingPunct="1"/>
            <a:r>
              <a:rPr lang="en-GB" altLang="en-US" sz="1200">
                <a:latin typeface="Tahoma" panose="020B0604030504040204" pitchFamily="34" charset="0"/>
              </a:rPr>
              <a:t>Childcare providers must pay for their DBS checks, the cost of which is set by the DBS at £49.50 (as of 15 April 2025). In addition, Capita will charge a handling fee for the application. This cost will vary depending on how the applicant chooses to apply – full details are available at the above website</a:t>
            </a:r>
            <a:r>
              <a:rPr lang="en-GB" altLang="en-US" sz="1200"/>
              <a:t>.</a:t>
            </a:r>
            <a:r>
              <a:rPr lang="en-GB" altLang="en-US" sz="1200">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29</a:t>
            </a:fld>
            <a:endParaRPr lang="en-GB"/>
          </a:p>
        </p:txBody>
      </p:sp>
    </p:spTree>
    <p:extLst>
      <p:ext uri="{BB962C8B-B14F-4D97-AF65-F5344CB8AC3E}">
        <p14:creationId xmlns:p14="http://schemas.microsoft.com/office/powerpoint/2010/main" val="321562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30</a:t>
            </a:fld>
            <a:endParaRPr lang="en-GB"/>
          </a:p>
        </p:txBody>
      </p:sp>
    </p:spTree>
    <p:extLst>
      <p:ext uri="{BB962C8B-B14F-4D97-AF65-F5344CB8AC3E}">
        <p14:creationId xmlns:p14="http://schemas.microsoft.com/office/powerpoint/2010/main" val="286407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full information about fees, visit Ofsted’s guidance linked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Childminders and childcare providers: register with Ofsted - Fees - Guidance - GOV.UK</a:t>
            </a:r>
            <a:endParaRPr lang="en-GB"/>
          </a:p>
          <a:p>
            <a:endParaRPr lang="en-GB"/>
          </a:p>
          <a:p>
            <a:r>
              <a:rPr lang="en-GB"/>
              <a:t>There are also reduced fees for </a:t>
            </a:r>
            <a:r>
              <a:rPr lang="en-GB" err="1"/>
              <a:t>CoDP</a:t>
            </a:r>
            <a:r>
              <a:rPr lang="en-GB"/>
              <a:t> and </a:t>
            </a:r>
            <a:r>
              <a:rPr lang="en-GB" err="1"/>
              <a:t>CoNDP</a:t>
            </a:r>
            <a:r>
              <a:rPr lang="en-GB"/>
              <a:t> providers. The reduced fee is £35 for the Early Years Register and applies if the provider works for less than any of the following:</a:t>
            </a:r>
          </a:p>
          <a:p>
            <a:pPr marL="171450" indent="-171450">
              <a:buFontTx/>
              <a:buChar char="-"/>
            </a:pPr>
            <a:r>
              <a:rPr lang="en-GB"/>
              <a:t>3 hours a day</a:t>
            </a:r>
          </a:p>
          <a:p>
            <a:pPr marL="171450" indent="-171450">
              <a:buFontTx/>
              <a:buChar char="-"/>
            </a:pPr>
            <a:r>
              <a:rPr lang="en-GB"/>
              <a:t>5 days a week </a:t>
            </a:r>
          </a:p>
          <a:p>
            <a:pPr marL="171450" indent="-171450">
              <a:buFontTx/>
              <a:buChar char="-"/>
            </a:pPr>
            <a:r>
              <a:rPr lang="en-GB"/>
              <a:t>45 weeks a year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34</a:t>
            </a:fld>
            <a:endParaRPr lang="en-GB"/>
          </a:p>
        </p:txBody>
      </p:sp>
    </p:spTree>
    <p:extLst>
      <p:ext uri="{BB962C8B-B14F-4D97-AF65-F5344CB8AC3E}">
        <p14:creationId xmlns:p14="http://schemas.microsoft.com/office/powerpoint/2010/main" val="371375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t>You must complete each stage of the application fully in order to continue to the next stage of the process. You can call Ofsted’s helpline (0300 123 1231) if you need assistance.</a:t>
            </a:r>
            <a:r>
              <a:rPr lang="en-GB" altLang="en-US" sz="1000">
                <a:latin typeface="Tahoma" panose="020B0604030504040204" pitchFamily="34" charset="0"/>
              </a:rPr>
              <a:t> </a:t>
            </a:r>
          </a:p>
          <a:p>
            <a:pPr eaLnBrk="1" hangingPunct="1">
              <a:lnSpc>
                <a:spcPct val="90000"/>
              </a:lnSpc>
            </a:pPr>
            <a:endParaRPr lang="en-GB" altLang="en-US" sz="1000">
              <a:solidFill>
                <a:schemeClr val="accent2"/>
              </a:solidFill>
              <a:latin typeface="Tahoma" panose="020B0604030504040204" pitchFamily="34" charset="0"/>
            </a:endParaRPr>
          </a:p>
          <a:p>
            <a:pPr eaLnBrk="1" hangingPunct="1">
              <a:lnSpc>
                <a:spcPct val="90000"/>
              </a:lnSpc>
            </a:pPr>
            <a:r>
              <a:rPr lang="en-GB" altLang="en-US"/>
              <a:t>Ofsted will only accept DBS disclosure notices obtained via another organisation if it is an enhanced level check, the position applied for states ‘child workforce’ and the individual has also registered with the update service. Furthermore, if an individual is applying for a role that involves being at their home address, Ofsted will only accept their DBS check if it has been obtained for a home-based role. Ofsted’s decision on portability only applies to those individuals and organisations for whom Ofsted makes the suitability decision; it does not apply to other people working in settings, where the employer has decided whether or not to allow portability.</a:t>
            </a:r>
            <a:endParaRPr lang="en-GB" altLang="en-US" sz="1000">
              <a:latin typeface="Tahoma" panose="020B0604030504040204" pitchFamily="34" charset="0"/>
            </a:endParaRP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Ofsted carries out checks on people connected with the registration set out in the ‘</a:t>
            </a:r>
            <a:r>
              <a:rPr lang="en-GB" altLang="en-US" sz="1000" i="0">
                <a:latin typeface="Tahoma" panose="020B0604030504040204" pitchFamily="34" charset="0"/>
              </a:rPr>
              <a:t>Guide to registration’</a:t>
            </a:r>
            <a:r>
              <a:rPr lang="en-GB" altLang="en-US" sz="1000">
                <a:latin typeface="Tahoma" panose="020B0604030504040204" pitchFamily="34" charset="0"/>
              </a:rPr>
              <a:t>. It does not carry out checks on other staff members unless they live or work on  childcare on domestic premises.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You must pay a fee to apply for registration, which is set by law. </a:t>
            </a:r>
            <a:endParaRPr lang="en-GB" altLang="en-US" sz="1000" i="1">
              <a:latin typeface="Tahoma" panose="020B0604030504040204" pitchFamily="34" charset="0"/>
            </a:endParaRPr>
          </a:p>
          <a:p>
            <a:pPr eaLnBrk="1" hangingPunct="1">
              <a:lnSpc>
                <a:spcPct val="90000"/>
              </a:lnSpc>
            </a:pPr>
            <a:endParaRPr lang="en-GB" altLang="en-US" sz="1000" i="1">
              <a:latin typeface="Tahoma" panose="020B0604030504040204" pitchFamily="34" charset="0"/>
            </a:endParaRPr>
          </a:p>
          <a:p>
            <a:pPr eaLnBrk="1" hangingPunct="1">
              <a:lnSpc>
                <a:spcPct val="90000"/>
              </a:lnSpc>
            </a:pPr>
            <a:r>
              <a:rPr lang="en-GB" altLang="en-US" sz="1000">
                <a:latin typeface="Tahoma" panose="020B0604030504040204" pitchFamily="34" charset="0"/>
              </a:rPr>
              <a:t>Before the visit, the inspector will telephone you to confirm the date of the visit and make sure you have all the necessary documents to hand as set out in the EYFS. Ofsted also produced a booklet, ‘</a:t>
            </a:r>
            <a:r>
              <a:rPr lang="en-GB" altLang="en-US" sz="1000" i="0">
                <a:latin typeface="Tahoma" panose="020B0604030504040204" pitchFamily="34" charset="0"/>
              </a:rPr>
              <a:t>Early Years Register: Preparing for your registration visit’ (ref. 120151), </a:t>
            </a:r>
            <a:r>
              <a:rPr lang="en-GB" altLang="en-US" sz="1000">
                <a:latin typeface="Tahoma" panose="020B0604030504040204" pitchFamily="34" charset="0"/>
              </a:rPr>
              <a:t>to help you.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a:t>By the time the registration visit is arranged, the applicant must be ready for registration. If the applicant is not ready for registration at the time of the visit, the inspector must consider refusing registration. In rare cases, having considered all the information and evidence available, the regulatory decision-maker may decide that a further visit is necessary.</a:t>
            </a:r>
            <a:endParaRPr lang="en-GB" altLang="en-US" sz="1000">
              <a:latin typeface="Tahoma" panose="020B0604030504040204" pitchFamily="34" charset="0"/>
            </a:endParaRPr>
          </a:p>
          <a:p>
            <a:pPr eaLnBrk="1" hangingPunct="1">
              <a:lnSpc>
                <a:spcPct val="90000"/>
              </a:lnSpc>
            </a:pPr>
            <a:endParaRPr lang="en-GB" altLang="en-US" sz="1000"/>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36</a:t>
            </a:fld>
            <a:endParaRPr lang="en-GB"/>
          </a:p>
        </p:txBody>
      </p:sp>
    </p:spTree>
    <p:extLst>
      <p:ext uri="{BB962C8B-B14F-4D97-AF65-F5344CB8AC3E}">
        <p14:creationId xmlns:p14="http://schemas.microsoft.com/office/powerpoint/2010/main" val="15101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3</a:t>
            </a:fld>
            <a:endParaRPr lang="en-GB"/>
          </a:p>
        </p:txBody>
      </p:sp>
    </p:spTree>
    <p:extLst>
      <p:ext uri="{BB962C8B-B14F-4D97-AF65-F5344CB8AC3E}">
        <p14:creationId xmlns:p14="http://schemas.microsoft.com/office/powerpoint/2010/main" val="55483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a:latin typeface="Tahoma" panose="020B0604030504040204" pitchFamily="34" charset="0"/>
              </a:rPr>
              <a:t>The inspector will telephone you first to arrange a time for the visit, and to go through any documents you will need to have to hand during the visit.</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EYFS framework. Ofsted will refuse registration at this stage if you cannot demonstrate how you will meet the safeguarding and welfare and the learning and development requirements.  It is up to you to show the inspector that you have sufficient knowledge to care for children and help them to learn by following the requirements set out in the EYFS.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37</a:t>
            </a:fld>
            <a:endParaRPr lang="en-GB"/>
          </a:p>
        </p:txBody>
      </p:sp>
    </p:spTree>
    <p:extLst>
      <p:ext uri="{BB962C8B-B14F-4D97-AF65-F5344CB8AC3E}">
        <p14:creationId xmlns:p14="http://schemas.microsoft.com/office/powerpoint/2010/main" val="91483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do not always complete a registration visit if an applicant has only applied to register on the compulsory or voluntary part of the childcare register. </a:t>
            </a:r>
          </a:p>
          <a:p>
            <a:endParaRPr lang="en-GB"/>
          </a:p>
          <a:p>
            <a:pPr eaLnBrk="1" hangingPunct="1"/>
            <a:r>
              <a:rPr lang="en-GB" altLang="en-US">
                <a:latin typeface="Tahoma" panose="020B0604030504040204" pitchFamily="34" charset="0"/>
              </a:rPr>
              <a:t>The inspector will telephone you first to arrange a time and to go through any documents you will need to have to hand during the visit.</a:t>
            </a:r>
          </a:p>
          <a:p>
            <a:pPr eaLnBrk="1" hangingPunct="1"/>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Early Years Foundation Stage (EYFS). It is up to you to show the inspector that you have sufficient knowledge to care for children and help them to learn by following the requirements set out in the EYFS. Ofsted will refuse registration at this stage if you cannot demonstrate how you will meet the safeguarding and welfare and the learning and development requirements.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38</a:t>
            </a:fld>
            <a:endParaRPr lang="en-GB"/>
          </a:p>
        </p:txBody>
      </p:sp>
    </p:spTree>
    <p:extLst>
      <p:ext uri="{BB962C8B-B14F-4D97-AF65-F5344CB8AC3E}">
        <p14:creationId xmlns:p14="http://schemas.microsoft.com/office/powerpoint/2010/main" val="2579834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a:latin typeface="Tahoma" pitchFamily="34" charset="0"/>
              </a:rPr>
              <a:t>In order to check your identity the inspector will need to see:</a:t>
            </a:r>
          </a:p>
          <a:p>
            <a:pPr marL="171450" indent="-171450" eaLnBrk="1" hangingPunct="1">
              <a:buFont typeface="Wingdings" panose="05000000000000000000" pitchFamily="2" charset="2"/>
              <a:buChar char="n"/>
              <a:defRPr/>
            </a:pPr>
            <a:r>
              <a:rPr lang="en-GB" altLang="en-US">
                <a:latin typeface="Tahoma" pitchFamily="34" charset="0"/>
              </a:rPr>
              <a:t>ID documents, including photographic identification such as a passport, and evidence confirming your current address</a:t>
            </a:r>
          </a:p>
          <a:p>
            <a:pPr marL="171450" indent="-171450" eaLnBrk="1" hangingPunct="1">
              <a:buFont typeface="Wingdings" panose="05000000000000000000" pitchFamily="2" charset="2"/>
              <a:buChar char="n"/>
              <a:defRPr/>
            </a:pPr>
            <a:r>
              <a:rPr lang="en-GB" altLang="en-US">
                <a:latin typeface="Tahoma" pitchFamily="34" charset="0"/>
              </a:rPr>
              <a:t>evidence of change of name (if applicable), for example a marriage certificate</a:t>
            </a:r>
          </a:p>
          <a:p>
            <a:pPr marL="171450" indent="-171450" eaLnBrk="1" hangingPunct="1">
              <a:buFont typeface="Wingdings" panose="05000000000000000000" pitchFamily="2" charset="2"/>
              <a:buChar char="n"/>
              <a:defRPr/>
            </a:pPr>
            <a:r>
              <a:rPr lang="en-GB" altLang="en-US">
                <a:latin typeface="Tahoma" pitchFamily="34" charset="0"/>
              </a:rPr>
              <a:t>any relevant qualifications (if you intend to work with the children)</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r>
              <a:rPr lang="en-GB" altLang="en-US">
                <a:latin typeface="Tahoma" pitchFamily="34" charset="0"/>
              </a:rPr>
              <a:t>The inspector will look at the numbers of children that you intend to care for. The maximum numbers and ages of children you can care for are set out in sections 3.28 to 3.40 of the </a:t>
            </a:r>
            <a:r>
              <a:rPr lang="en-GB" altLang="en-US" i="0">
                <a:latin typeface="Tahoma" pitchFamily="34" charset="0"/>
              </a:rPr>
              <a:t>EYFS framework</a:t>
            </a:r>
            <a:r>
              <a:rPr lang="en-GB" altLang="en-US" i="1">
                <a:latin typeface="Tahoma" pitchFamily="34" charset="0"/>
              </a:rPr>
              <a:t>. </a:t>
            </a:r>
          </a:p>
          <a:p>
            <a:pPr eaLnBrk="1" hangingPunct="1">
              <a:defRPr/>
            </a:pPr>
            <a:r>
              <a:rPr lang="en-GB" altLang="en-US" i="1">
                <a:latin typeface="Tahoma" pitchFamily="34" charset="0"/>
              </a:rPr>
              <a:t> </a:t>
            </a:r>
          </a:p>
          <a:p>
            <a:pPr eaLnBrk="1" hangingPunct="1">
              <a:defRPr/>
            </a:pPr>
            <a:r>
              <a:rPr lang="en-GB" altLang="en-US">
                <a:latin typeface="Tahoma" pitchFamily="34" charset="0"/>
              </a:rPr>
              <a:t>The decision will be based on a number of factors, including available space, the organisation of the premises, the ages and needs of the children you intend to care for and the number of staff you intend to employ.</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endParaRPr lang="en-GB" altLang="en-US"/>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39</a:t>
            </a:fld>
            <a:endParaRPr lang="en-GB"/>
          </a:p>
        </p:txBody>
      </p:sp>
    </p:spTree>
    <p:extLst>
      <p:ext uri="{BB962C8B-B14F-4D97-AF65-F5344CB8AC3E}">
        <p14:creationId xmlns:p14="http://schemas.microsoft.com/office/powerpoint/2010/main" val="122794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41</a:t>
            </a:fld>
            <a:endParaRPr lang="en-GB"/>
          </a:p>
        </p:txBody>
      </p:sp>
    </p:spTree>
    <p:extLst>
      <p:ext uri="{BB962C8B-B14F-4D97-AF65-F5344CB8AC3E}">
        <p14:creationId xmlns:p14="http://schemas.microsoft.com/office/powerpoint/2010/main" val="154106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20ED-18FB-433A-AA4C-D36D03893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107E-5BA3-AE86-C104-9CA4EE577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02CEA-CBE1-F0B4-CA0F-1FAD6AAD51A7}"/>
              </a:ext>
            </a:extLst>
          </p:cNvPr>
          <p:cNvSpPr>
            <a:spLocks noGrp="1"/>
          </p:cNvSpPr>
          <p:nvPr>
            <p:ph type="body" idx="1"/>
          </p:nvPr>
        </p:nvSpPr>
        <p:spPr/>
        <p:txBody>
          <a:bodyPr/>
          <a:lstStyle/>
          <a:p>
            <a:pPr eaLnBrk="1" hangingPunct="1"/>
            <a:r>
              <a:rPr lang="en-GB" altLang="en-US">
                <a:latin typeface="Tahoma" panose="020B0604030504040204" pitchFamily="34" charset="0"/>
              </a:rPr>
              <a:t>Your local authority will provide you with advice and support throughout the registration process. It will also make available appropriate training, such as first aid training, although your first-aid training does not need to be approved by the local authority and you can undertake another course as long as it covers the appropriate content, as set out in the EYFS.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It is important to ensure that your health and safety procedures comply with local environmental health department guidance and regulations; for example, with regard to food handling. Your local environmental health department will advise you of their requirements.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Applicants must comply with the requirements of their local authority environmental health department and local fire authority. Fire authorities will not routinely check all premises where a childcare application has been made. Ofsted will inform the relevant fire authority of a proposed registration in a new building or where there is a significant change of use of premises. The fire authority will then decide if it wishes to inspect the premises and will advise Ofsted of any proposed enforcement action. The protocol with fire authorities does not require Ofsted to wait until there is a fire safety inspection before granting registration unless the inspector has concerns about fire safety.</a:t>
            </a:r>
            <a:r>
              <a:rPr lang="en-GB" altLang="en-US">
                <a:solidFill>
                  <a:schemeClr val="accent2"/>
                </a:solidFill>
                <a:latin typeface="Tahoma" panose="020B0604030504040204" pitchFamily="34" charset="0"/>
              </a:rPr>
              <a:t> </a:t>
            </a:r>
          </a:p>
          <a:p>
            <a:pPr eaLnBrk="1" hangingPunct="1"/>
            <a:endParaRPr lang="en-GB" altLang="en-US">
              <a:solidFill>
                <a:schemeClr val="accent2"/>
              </a:solidFill>
              <a:latin typeface="Tahoma" panose="020B0604030504040204" pitchFamily="34" charset="0"/>
            </a:endParaRPr>
          </a:p>
          <a:p>
            <a:pPr eaLnBrk="1" hangingPunct="1"/>
            <a:r>
              <a:rPr lang="en-GB" altLang="en-US">
                <a:latin typeface="Tahoma" panose="020B0604030504040204" pitchFamily="34" charset="0"/>
              </a:rPr>
              <a:t>You may need planning permission, for example, if there is a change of use of the premises that you intend to use for childcare. You can seek advice from your local planning department. You must ensure that you obtain planning permission, if it is required.</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may need to contact the local authority building control department about certain types of building work. They will need to be satisfied that the work has been carried out to the required standard.</a:t>
            </a:r>
          </a:p>
          <a:p>
            <a:pPr eaLnBrk="1" hangingPunct="1"/>
            <a:endParaRPr lang="en-GB" altLang="en-US">
              <a:latin typeface="Tahoma" panose="020B0604030504040204" pitchFamily="34" charset="0"/>
            </a:endParaRPr>
          </a:p>
          <a:p>
            <a:pPr eaLnBrk="1" hangingPunct="1"/>
            <a:endParaRPr lang="en-GB" altLang="en-US"/>
          </a:p>
          <a:p>
            <a:endParaRPr lang="en-GB"/>
          </a:p>
        </p:txBody>
      </p:sp>
      <p:sp>
        <p:nvSpPr>
          <p:cNvPr id="4" name="Slide Number Placeholder 3">
            <a:extLst>
              <a:ext uri="{FF2B5EF4-FFF2-40B4-BE49-F238E27FC236}">
                <a16:creationId xmlns:a16="http://schemas.microsoft.com/office/drawing/2014/main" id="{FCC7BE04-F486-91E7-404F-C31BFBD1F3D5}"/>
              </a:ext>
            </a:extLst>
          </p:cNvPr>
          <p:cNvSpPr>
            <a:spLocks noGrp="1"/>
          </p:cNvSpPr>
          <p:nvPr>
            <p:ph type="sldNum" sz="quarter" idx="5"/>
          </p:nvPr>
        </p:nvSpPr>
        <p:spPr/>
        <p:txBody>
          <a:bodyPr/>
          <a:lstStyle/>
          <a:p>
            <a:fld id="{5A89FBD9-7137-4D5C-A793-2620AAF05C84}" type="slidenum">
              <a:rPr lang="en-GB" smtClean="0"/>
              <a:t>44</a:t>
            </a:fld>
            <a:endParaRPr lang="en-GB"/>
          </a:p>
        </p:txBody>
      </p:sp>
    </p:spTree>
    <p:extLst>
      <p:ext uri="{BB962C8B-B14F-4D97-AF65-F5344CB8AC3E}">
        <p14:creationId xmlns:p14="http://schemas.microsoft.com/office/powerpoint/2010/main" val="161960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mn-lt"/>
              </a:rPr>
              <a:t>Our collections:</a:t>
            </a:r>
          </a:p>
          <a:p>
            <a:endParaRPr lang="en-GB">
              <a:latin typeface="+mn-lt"/>
            </a:endParaRPr>
          </a:p>
          <a:p>
            <a:r>
              <a:rPr lang="en-GB">
                <a:latin typeface="+mn-lt"/>
              </a:rPr>
              <a:t>We have organised all Ofsted’s early years guidance into three collections. Every single piece of early years guidance can be found in one of these links. They cover registration, regulation and inspection, respectively. </a:t>
            </a:r>
          </a:p>
          <a:p>
            <a:endParaRPr lang="en-GB">
              <a:latin typeface="+mn-lt"/>
            </a:endParaRPr>
          </a:p>
          <a:p>
            <a:r>
              <a:rPr lang="en-GB">
                <a:latin typeface="+mn-lt"/>
              </a:rPr>
              <a:t>Please help signpost all applicants and providers to these collections so that they can find all of the information they need about Ofsted. </a:t>
            </a:r>
          </a:p>
          <a:p>
            <a:endParaRPr lang="en-GB">
              <a:latin typeface="+mn-lt"/>
            </a:endParaRPr>
          </a:p>
          <a:p>
            <a:r>
              <a:rPr lang="en-GB">
                <a:latin typeface="+mn-lt"/>
              </a:rPr>
              <a:t>We have recently updated over 40 guidance documents to make reference to the new childminder flexibilities. If you have any questions about the guidance or recommendations for blogs our policy team would like to hear it. Our blogs, covered on the next page, help us to explain guidance with examples to help with understanding and to help myth-bust things we hear from the sector. </a:t>
            </a:r>
          </a:p>
        </p:txBody>
      </p:sp>
      <p:sp>
        <p:nvSpPr>
          <p:cNvPr id="4" name="Slide Number Placeholder 3"/>
          <p:cNvSpPr>
            <a:spLocks noGrp="1"/>
          </p:cNvSpPr>
          <p:nvPr>
            <p:ph type="sldNum" sz="quarter" idx="5"/>
          </p:nvPr>
        </p:nvSpPr>
        <p:spPr/>
        <p:txBody>
          <a:bodyPr/>
          <a:lstStyle/>
          <a:p>
            <a:pPr defTabSz="977064">
              <a:defRPr/>
            </a:pPr>
            <a:fld id="{5A89FBD9-7137-4D5C-A793-2620AAF05C84}" type="slidenum">
              <a:rPr lang="en-GB">
                <a:solidFill>
                  <a:prstClr val="black"/>
                </a:solidFill>
                <a:latin typeface="Calibri" panose="020F0502020204030204"/>
              </a:rPr>
              <a:pPr defTabSz="977064">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25441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46</a:t>
            </a:fld>
            <a:endParaRPr lang="en-GB"/>
          </a:p>
        </p:txBody>
      </p:sp>
    </p:spTree>
    <p:extLst>
      <p:ext uri="{BB962C8B-B14F-4D97-AF65-F5344CB8AC3E}">
        <p14:creationId xmlns:p14="http://schemas.microsoft.com/office/powerpoint/2010/main" val="7039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part of the new flexibilities introduced by the DfE on 1 November, providers of childcare on domestic premises (CoDP) can now spend most of their time working from approved non-domestic premises, as long as some of their time is still spent working from their domestic premises. </a:t>
            </a:r>
          </a:p>
          <a:p>
            <a:endParaRPr lang="en-GB"/>
          </a:p>
          <a:p>
            <a:pPr marL="0" indent="0">
              <a:buFontTx/>
              <a:buNone/>
            </a:pPr>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a:t>
            </a:fld>
            <a:endParaRPr lang="en-GB"/>
          </a:p>
        </p:txBody>
      </p:sp>
    </p:spTree>
    <p:extLst>
      <p:ext uri="{BB962C8B-B14F-4D97-AF65-F5344CB8AC3E}">
        <p14:creationId xmlns:p14="http://schemas.microsoft.com/office/powerpoint/2010/main" val="1176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6 places a duty on English local authorities, so far as reasonably practicable, to secure sufficient childcare in their area for working parents.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 places a duty on English local authorities to secure early years provision free of charge. Regulations made under section 7 set out the type and amount of free provision and the children who benefit from free provision.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7A – regulations made under this section make provision about how local authorities should discharge their duty under section 7.</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9A – regulations made under this section limit the requirements local authorities can impose when they make arrangements to deliver early education places for eligible children.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12 places a duty on English local authorities to provide information, advice and assistance to parents and prospective parents. This section was amended by section 5 of the Childcare Act 2016 to enable the Secretary of State to make regulations placing a duty on English local authorities to publish certain information at prescribed intervals.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13 places a duty on English local authorities to provide information, advice and training to childcare providers.</a:t>
            </a:r>
            <a:endParaRPr lang="en-GB" sz="1200">
              <a:effectLst/>
              <a:latin typeface="Calibri" panose="020F0502020204030204" pitchFamily="34" charset="0"/>
              <a:ea typeface="Calibri" panose="020F050202020403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6</a:t>
            </a:fld>
            <a:endParaRPr lang="en-GB"/>
          </a:p>
        </p:txBody>
      </p:sp>
    </p:spTree>
    <p:extLst>
      <p:ext uri="{BB962C8B-B14F-4D97-AF65-F5344CB8AC3E}">
        <p14:creationId xmlns:p14="http://schemas.microsoft.com/office/powerpoint/2010/main" val="37957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latin typeface="Tahoma" panose="020B0604030504040204" pitchFamily="34" charset="0"/>
              </a:rPr>
              <a:t>Ofsted is the government body responsible for the registration and inspection of childcare provision. Ofsted’s legal powers are set out in the Childcare Act 2006. A rigorous process for registration is important, because this opens the gateway to the provision of childcare and gives the best protection for children and reassurance to parents.</a:t>
            </a:r>
          </a:p>
          <a:p>
            <a:pPr eaLnBrk="1" hangingPunct="1">
              <a:lnSpc>
                <a:spcPct val="90000"/>
              </a:lnSpc>
            </a:pPr>
            <a:endParaRPr lang="en-GB" altLang="en-US"/>
          </a:p>
          <a:p>
            <a:pPr eaLnBrk="1" hangingPunct="1">
              <a:lnSpc>
                <a:spcPct val="90000"/>
              </a:lnSpc>
            </a:pPr>
            <a:r>
              <a:rPr lang="en-GB" altLang="en-US">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7</a:t>
            </a:fld>
            <a:endParaRPr lang="en-GB"/>
          </a:p>
        </p:txBody>
      </p:sp>
    </p:spTree>
    <p:extLst>
      <p:ext uri="{BB962C8B-B14F-4D97-AF65-F5344CB8AC3E}">
        <p14:creationId xmlns:p14="http://schemas.microsoft.com/office/powerpoint/2010/main" val="33098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Department for Education and Ofsted have published several guidance documents for providers, parents and local authorities to better understand the role of childminder agencies. </a:t>
            </a:r>
          </a:p>
          <a:p>
            <a:endParaRPr lang="en-GB"/>
          </a:p>
          <a:p>
            <a:r>
              <a:rPr lang="en-GB">
                <a:hlinkClick r:id="rId3"/>
              </a:rPr>
              <a:t>Childminder agencies: a guide - GOV.UK</a:t>
            </a:r>
            <a:endParaRPr lang="en-GB"/>
          </a:p>
          <a:p>
            <a:r>
              <a:rPr lang="en-GB">
                <a:hlinkClick r:id="rId4"/>
              </a:rPr>
              <a:t>Childminder agencies: registration and suitability - GOV.UK</a:t>
            </a:r>
            <a:endParaRPr lang="en-GB"/>
          </a:p>
          <a:p>
            <a:r>
              <a:rPr lang="en-GB">
                <a:hlinkClick r:id="rId5"/>
              </a:rPr>
              <a:t>Childminder agencies: inspection guidance - GOV.UK</a:t>
            </a:r>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8</a:t>
            </a:fld>
            <a:endParaRPr lang="en-GB"/>
          </a:p>
        </p:txBody>
      </p:sp>
    </p:spTree>
    <p:extLst>
      <p:ext uri="{BB962C8B-B14F-4D97-AF65-F5344CB8AC3E}">
        <p14:creationId xmlns:p14="http://schemas.microsoft.com/office/powerpoint/2010/main" val="17435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9</a:t>
            </a:fld>
            <a:endParaRPr lang="en-GB"/>
          </a:p>
        </p:txBody>
      </p:sp>
    </p:spTree>
    <p:extLst>
      <p:ext uri="{BB962C8B-B14F-4D97-AF65-F5344CB8AC3E}">
        <p14:creationId xmlns:p14="http://schemas.microsoft.com/office/powerpoint/2010/main" val="401819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10</a:t>
            </a:fld>
            <a:endParaRPr lang="en-GB"/>
          </a:p>
        </p:txBody>
      </p:sp>
    </p:spTree>
    <p:extLst>
      <p:ext uri="{BB962C8B-B14F-4D97-AF65-F5344CB8AC3E}">
        <p14:creationId xmlns:p14="http://schemas.microsoft.com/office/powerpoint/2010/main" val="2543583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slideshare.net/ofstednews" TargetMode="External"/><Relationship Id="rId13" Type="http://schemas.openxmlformats.org/officeDocument/2006/relationships/image" Target="../media/image8.png"/><Relationship Id="rId3" Type="http://schemas.microsoft.com/office/2007/relationships/hdphoto" Target="../media/hdphoto2.wdp"/><Relationship Id="rId7" Type="http://schemas.openxmlformats.org/officeDocument/2006/relationships/hyperlink" Target="http://www.youtube.com/ofstednews" TargetMode="Externa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linkedin.com/company/ofsted" TargetMode="External"/><Relationship Id="rId11" Type="http://schemas.openxmlformats.org/officeDocument/2006/relationships/image" Target="../media/image6.png"/><Relationship Id="rId5" Type="http://schemas.openxmlformats.org/officeDocument/2006/relationships/hyperlink" Target="http://reports.ofsted.gov.uk/" TargetMode="External"/><Relationship Id="rId10" Type="http://schemas.openxmlformats.org/officeDocument/2006/relationships/image" Target="../media/image5.png"/><Relationship Id="rId4" Type="http://schemas.openxmlformats.org/officeDocument/2006/relationships/hyperlink" Target="http://www.gov.uk/ofsted" TargetMode="External"/><Relationship Id="rId9" Type="http://schemas.openxmlformats.org/officeDocument/2006/relationships/hyperlink" Target="http://www.twitter.com/ofstednews"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806567D-C065-433C-8EE3-DF24D67865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3752714"/>
            <a:ext cx="12192000" cy="4235186"/>
          </a:xfrm>
          <a:prstGeom prst="rect">
            <a:avLst/>
          </a:prstGeom>
        </p:spPr>
      </p:pic>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DF7D8EFD-7243-436D-B211-0F1DC50E3947}"/>
              </a:ext>
            </a:extLst>
          </p:cNvPr>
          <p:cNvSpPr>
            <a:spLocks noGrp="1"/>
          </p:cNvSpPr>
          <p:nvPr>
            <p:ph type="body" sz="quarter" idx="10" hasCustomPrompt="1"/>
          </p:nvPr>
        </p:nvSpPr>
        <p:spPr>
          <a:xfrm>
            <a:off x="1486878" y="2973083"/>
            <a:ext cx="8935954" cy="921421"/>
          </a:xfrm>
          <a:prstGeom prst="rect">
            <a:avLst/>
          </a:prstGeom>
        </p:spPr>
        <p:txBody>
          <a:bodyPr/>
          <a:lstStyle>
            <a:lvl1pPr marL="0" indent="0" algn="ctr">
              <a:buNone/>
              <a:defRPr sz="48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title</a:t>
            </a:r>
          </a:p>
          <a:p>
            <a:pPr lvl="0"/>
            <a:endParaRPr lang="en-GB"/>
          </a:p>
        </p:txBody>
      </p:sp>
    </p:spTree>
    <p:extLst>
      <p:ext uri="{BB962C8B-B14F-4D97-AF65-F5344CB8AC3E}">
        <p14:creationId xmlns:p14="http://schemas.microsoft.com/office/powerpoint/2010/main" val="30729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image lef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041629" y="1355834"/>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041142" y="2587245"/>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1708018" y="924944"/>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1438801" y="1194160"/>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40602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55D5A-201F-44B1-9413-68AC87E8E89C}"/>
              </a:ext>
            </a:extLst>
          </p:cNvPr>
          <p:cNvSpPr/>
          <p:nvPr userDrawn="1"/>
        </p:nvSpPr>
        <p:spPr>
          <a:xfrm>
            <a:off x="0" y="3953446"/>
            <a:ext cx="12192000" cy="2308446"/>
          </a:xfrm>
          <a:prstGeom prst="rect">
            <a:avLst/>
          </a:prstGeom>
          <a:gradFill flip="none" rotWithShape="1">
            <a:gsLst>
              <a:gs pos="0">
                <a:srgbClr val="2092B6"/>
              </a:gs>
              <a:gs pos="100000">
                <a:srgbClr val="170C5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3ADE4A-CD99-4133-8F62-2D897DBEA89C}"/>
              </a:ext>
            </a:extLst>
          </p:cNvPr>
          <p:cNvSpPr/>
          <p:nvPr userDrawn="1"/>
        </p:nvSpPr>
        <p:spPr>
          <a:xfrm>
            <a:off x="1358478" y="2366305"/>
            <a:ext cx="2800170" cy="3553849"/>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DD9D37F4-1C5B-4C54-828B-D8847824F880}"/>
              </a:ext>
            </a:extLst>
          </p:cNvPr>
          <p:cNvSpPr/>
          <p:nvPr userDrawn="1"/>
        </p:nvSpPr>
        <p:spPr>
          <a:xfrm>
            <a:off x="4690876" y="2366306"/>
            <a:ext cx="2800170" cy="355384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B6036F0C-E1D5-436F-8376-C4331BC057C0}"/>
              </a:ext>
            </a:extLst>
          </p:cNvPr>
          <p:cNvSpPr/>
          <p:nvPr userDrawn="1"/>
        </p:nvSpPr>
        <p:spPr>
          <a:xfrm>
            <a:off x="8023274" y="2366307"/>
            <a:ext cx="2800170" cy="3553846"/>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3" name="Picture Placeholder 9">
            <a:extLst>
              <a:ext uri="{FF2B5EF4-FFF2-40B4-BE49-F238E27FC236}">
                <a16:creationId xmlns:a16="http://schemas.microsoft.com/office/drawing/2014/main" id="{6FD6579B-27F0-443E-9EF1-6E409C94F23E}"/>
              </a:ext>
            </a:extLst>
          </p:cNvPr>
          <p:cNvSpPr>
            <a:spLocks noGrp="1"/>
          </p:cNvSpPr>
          <p:nvPr>
            <p:ph type="pic" sz="quarter" idx="14"/>
          </p:nvPr>
        </p:nvSpPr>
        <p:spPr>
          <a:xfrm>
            <a:off x="4690876" y="2366306"/>
            <a:ext cx="2800170" cy="1587140"/>
          </a:xfrm>
          <a:custGeom>
            <a:avLst/>
            <a:gdLst>
              <a:gd name="connsiteX0" fmla="*/ 51797 w 2453640"/>
              <a:gd name="connsiteY0" fmla="*/ 0 h 1587140"/>
              <a:gd name="connsiteX1" fmla="*/ 2401843 w 2453640"/>
              <a:gd name="connsiteY1" fmla="*/ 0 h 1587140"/>
              <a:gd name="connsiteX2" fmla="*/ 2453640 w 2453640"/>
              <a:gd name="connsiteY2" fmla="*/ 22097 h 1587140"/>
              <a:gd name="connsiteX3" fmla="*/ 2453640 w 2453640"/>
              <a:gd name="connsiteY3" fmla="*/ 1565043 h 1587140"/>
              <a:gd name="connsiteX4" fmla="*/ 2401843 w 2453640"/>
              <a:gd name="connsiteY4" fmla="*/ 1587140 h 1587140"/>
              <a:gd name="connsiteX5" fmla="*/ 51797 w 2453640"/>
              <a:gd name="connsiteY5" fmla="*/ 1587140 h 1587140"/>
              <a:gd name="connsiteX6" fmla="*/ 0 w 2453640"/>
              <a:gd name="connsiteY6" fmla="*/ 1565043 h 1587140"/>
              <a:gd name="connsiteX7" fmla="*/ 0 w 2453640"/>
              <a:gd name="connsiteY7" fmla="*/ 22097 h 1587140"/>
              <a:gd name="connsiteX8" fmla="*/ 51797 w 2453640"/>
              <a:gd name="connsiteY8" fmla="*/ 0 h 158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640" h="1587140">
                <a:moveTo>
                  <a:pt x="51797" y="0"/>
                </a:moveTo>
                <a:lnTo>
                  <a:pt x="2401843" y="0"/>
                </a:lnTo>
                <a:cubicBezTo>
                  <a:pt x="2430450" y="0"/>
                  <a:pt x="2453640" y="9893"/>
                  <a:pt x="2453640" y="22097"/>
                </a:cubicBezTo>
                <a:lnTo>
                  <a:pt x="2453640" y="1565043"/>
                </a:lnTo>
                <a:cubicBezTo>
                  <a:pt x="2453640" y="1577247"/>
                  <a:pt x="2430450" y="1587140"/>
                  <a:pt x="2401843" y="1587140"/>
                </a:cubicBezTo>
                <a:lnTo>
                  <a:pt x="51797" y="1587140"/>
                </a:lnTo>
                <a:cubicBezTo>
                  <a:pt x="23190" y="1587140"/>
                  <a:pt x="0" y="1577247"/>
                  <a:pt x="0" y="1565043"/>
                </a:cubicBezTo>
                <a:lnTo>
                  <a:pt x="0" y="22097"/>
                </a:lnTo>
                <a:cubicBezTo>
                  <a:pt x="0" y="9893"/>
                  <a:pt x="23190" y="0"/>
                  <a:pt x="51797" y="0"/>
                </a:cubicBezTo>
                <a:close/>
              </a:path>
            </a:pathLst>
          </a:custGeom>
        </p:spPr>
      </p:sp>
      <p:sp>
        <p:nvSpPr>
          <p:cNvPr id="24" name="Picture Placeholder 11">
            <a:extLst>
              <a:ext uri="{FF2B5EF4-FFF2-40B4-BE49-F238E27FC236}">
                <a16:creationId xmlns:a16="http://schemas.microsoft.com/office/drawing/2014/main" id="{AA8EF407-CE22-48AD-9D72-3A716167C8B5}"/>
              </a:ext>
            </a:extLst>
          </p:cNvPr>
          <p:cNvSpPr>
            <a:spLocks noGrp="1"/>
          </p:cNvSpPr>
          <p:nvPr>
            <p:ph type="pic" sz="quarter" idx="15"/>
          </p:nvPr>
        </p:nvSpPr>
        <p:spPr>
          <a:xfrm>
            <a:off x="8023274" y="2366306"/>
            <a:ext cx="2800170" cy="1587140"/>
          </a:xfrm>
          <a:custGeom>
            <a:avLst/>
            <a:gdLst>
              <a:gd name="connsiteX0" fmla="*/ 0 w 2453640"/>
              <a:gd name="connsiteY0" fmla="*/ 0 h 1587140"/>
              <a:gd name="connsiteX1" fmla="*/ 2453640 w 2453640"/>
              <a:gd name="connsiteY1" fmla="*/ 0 h 1587140"/>
              <a:gd name="connsiteX2" fmla="*/ 2453640 w 2453640"/>
              <a:gd name="connsiteY2" fmla="*/ 1587140 h 1587140"/>
              <a:gd name="connsiteX3" fmla="*/ 0 w 2453640"/>
              <a:gd name="connsiteY3" fmla="*/ 1587140 h 1587140"/>
            </a:gdLst>
            <a:ahLst/>
            <a:cxnLst>
              <a:cxn ang="0">
                <a:pos x="connsiteX0" y="connsiteY0"/>
              </a:cxn>
              <a:cxn ang="0">
                <a:pos x="connsiteX1" y="connsiteY1"/>
              </a:cxn>
              <a:cxn ang="0">
                <a:pos x="connsiteX2" y="connsiteY2"/>
              </a:cxn>
              <a:cxn ang="0">
                <a:pos x="connsiteX3" y="connsiteY3"/>
              </a:cxn>
            </a:cxnLst>
            <a:rect l="l" t="t" r="r" b="b"/>
            <a:pathLst>
              <a:path w="2453640" h="1587140">
                <a:moveTo>
                  <a:pt x="0" y="0"/>
                </a:moveTo>
                <a:lnTo>
                  <a:pt x="2453640" y="0"/>
                </a:lnTo>
                <a:lnTo>
                  <a:pt x="2453640" y="1587140"/>
                </a:lnTo>
                <a:lnTo>
                  <a:pt x="0" y="1587140"/>
                </a:lnTo>
                <a:close/>
              </a:path>
            </a:pathLst>
          </a:custGeom>
        </p:spPr>
      </p:sp>
      <p:sp>
        <p:nvSpPr>
          <p:cNvPr id="3" name="Text Placeholder 2">
            <a:extLst>
              <a:ext uri="{FF2B5EF4-FFF2-40B4-BE49-F238E27FC236}">
                <a16:creationId xmlns:a16="http://schemas.microsoft.com/office/drawing/2014/main" id="{6E5ED84A-EA45-429A-AD7F-842DA83EEF49}"/>
              </a:ext>
            </a:extLst>
          </p:cNvPr>
          <p:cNvSpPr>
            <a:spLocks noGrp="1"/>
          </p:cNvSpPr>
          <p:nvPr>
            <p:ph type="body" sz="quarter" idx="16" hasCustomPrompt="1"/>
          </p:nvPr>
        </p:nvSpPr>
        <p:spPr>
          <a:xfrm>
            <a:off x="1483102" y="4133198"/>
            <a:ext cx="2537913"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5" name="Text Placeholder 2">
            <a:extLst>
              <a:ext uri="{FF2B5EF4-FFF2-40B4-BE49-F238E27FC236}">
                <a16:creationId xmlns:a16="http://schemas.microsoft.com/office/drawing/2014/main" id="{9500EE54-8199-439C-BF77-C6DDB7F00B24}"/>
              </a:ext>
            </a:extLst>
          </p:cNvPr>
          <p:cNvSpPr>
            <a:spLocks noGrp="1"/>
          </p:cNvSpPr>
          <p:nvPr>
            <p:ph type="body" sz="quarter" idx="17" hasCustomPrompt="1"/>
          </p:nvPr>
        </p:nvSpPr>
        <p:spPr>
          <a:xfrm>
            <a:off x="4809298" y="4133198"/>
            <a:ext cx="254593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6" name="Text Placeholder 2">
            <a:extLst>
              <a:ext uri="{FF2B5EF4-FFF2-40B4-BE49-F238E27FC236}">
                <a16:creationId xmlns:a16="http://schemas.microsoft.com/office/drawing/2014/main" id="{1B340036-6AEB-4708-9769-4CB4FFC1FE9D}"/>
              </a:ext>
            </a:extLst>
          </p:cNvPr>
          <p:cNvSpPr>
            <a:spLocks noGrp="1"/>
          </p:cNvSpPr>
          <p:nvPr>
            <p:ph type="body" sz="quarter" idx="18" hasCustomPrompt="1"/>
          </p:nvPr>
        </p:nvSpPr>
        <p:spPr>
          <a:xfrm>
            <a:off x="8147739" y="4093055"/>
            <a:ext cx="252854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29" name="Picture Placeholder 28">
            <a:extLst>
              <a:ext uri="{FF2B5EF4-FFF2-40B4-BE49-F238E27FC236}">
                <a16:creationId xmlns:a16="http://schemas.microsoft.com/office/drawing/2014/main" id="{53EB40E0-D656-42C2-A1C2-85900A61D720}"/>
              </a:ext>
            </a:extLst>
          </p:cNvPr>
          <p:cNvSpPr>
            <a:spLocks noGrp="1"/>
          </p:cNvSpPr>
          <p:nvPr>
            <p:ph type="pic" sz="quarter" idx="20"/>
          </p:nvPr>
        </p:nvSpPr>
        <p:spPr>
          <a:xfrm>
            <a:off x="1358900" y="2366963"/>
            <a:ext cx="2809875" cy="1585912"/>
          </a:xfrm>
          <a:prstGeom prst="rect">
            <a:avLst/>
          </a:prstGeom>
        </p:spPr>
        <p:txBody>
          <a:bodyPr/>
          <a:lstStyle/>
          <a:p>
            <a:r>
              <a:rPr lang="en-US"/>
              <a:t>Click icon to add picture</a:t>
            </a:r>
            <a:endParaRPr lang="en-GB"/>
          </a:p>
        </p:txBody>
      </p:sp>
      <p:sp>
        <p:nvSpPr>
          <p:cNvPr id="31" name="Text Placeholder 30">
            <a:extLst>
              <a:ext uri="{FF2B5EF4-FFF2-40B4-BE49-F238E27FC236}">
                <a16:creationId xmlns:a16="http://schemas.microsoft.com/office/drawing/2014/main" id="{125068A4-DE05-4202-AFF1-28015668A105}"/>
              </a:ext>
            </a:extLst>
          </p:cNvPr>
          <p:cNvSpPr>
            <a:spLocks noGrp="1"/>
          </p:cNvSpPr>
          <p:nvPr>
            <p:ph type="body" sz="quarter" idx="21" hasCustomPrompt="1"/>
          </p:nvPr>
        </p:nvSpPr>
        <p:spPr>
          <a:xfrm>
            <a:off x="1492470" y="470217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2" name="Text Placeholder 30">
            <a:extLst>
              <a:ext uri="{FF2B5EF4-FFF2-40B4-BE49-F238E27FC236}">
                <a16:creationId xmlns:a16="http://schemas.microsoft.com/office/drawing/2014/main" id="{9E1F9534-F6C7-4C32-BF40-EFA11360C277}"/>
              </a:ext>
            </a:extLst>
          </p:cNvPr>
          <p:cNvSpPr>
            <a:spLocks noGrp="1"/>
          </p:cNvSpPr>
          <p:nvPr>
            <p:ph type="body" sz="quarter" idx="22" hasCustomPrompt="1"/>
          </p:nvPr>
        </p:nvSpPr>
        <p:spPr>
          <a:xfrm>
            <a:off x="4826688" y="471942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3" name="Text Placeholder 30">
            <a:extLst>
              <a:ext uri="{FF2B5EF4-FFF2-40B4-BE49-F238E27FC236}">
                <a16:creationId xmlns:a16="http://schemas.microsoft.com/office/drawing/2014/main" id="{90BA6FF8-9898-4D66-BF87-4F8A71B79C20}"/>
              </a:ext>
            </a:extLst>
          </p:cNvPr>
          <p:cNvSpPr>
            <a:spLocks noGrp="1"/>
          </p:cNvSpPr>
          <p:nvPr>
            <p:ph type="body" sz="quarter" idx="23" hasCustomPrompt="1"/>
          </p:nvPr>
        </p:nvSpPr>
        <p:spPr>
          <a:xfrm>
            <a:off x="8159086" y="4745234"/>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Tree>
    <p:extLst>
      <p:ext uri="{BB962C8B-B14F-4D97-AF65-F5344CB8AC3E}">
        <p14:creationId xmlns:p14="http://schemas.microsoft.com/office/powerpoint/2010/main" val="291717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16" name="Freeform: Shape 15">
            <a:extLst>
              <a:ext uri="{FF2B5EF4-FFF2-40B4-BE49-F238E27FC236}">
                <a16:creationId xmlns:a16="http://schemas.microsoft.com/office/drawing/2014/main" id="{3ADB738D-CFA8-42A2-91C9-1ED0D2B02367}"/>
              </a:ext>
            </a:extLst>
          </p:cNvPr>
          <p:cNvSpPr/>
          <p:nvPr userDrawn="1"/>
        </p:nvSpPr>
        <p:spPr>
          <a:xfrm flipV="1">
            <a:off x="0" y="3838268"/>
            <a:ext cx="12192000" cy="3019732"/>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flip="none" rotWithShape="1">
            <a:gsLst>
              <a:gs pos="0">
                <a:srgbClr val="170C59"/>
              </a:gs>
              <a:gs pos="100000">
                <a:srgbClr val="2092B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16">
            <a:extLst>
              <a:ext uri="{FF2B5EF4-FFF2-40B4-BE49-F238E27FC236}">
                <a16:creationId xmlns:a16="http://schemas.microsoft.com/office/drawing/2014/main" id="{1265F791-B588-40DF-A013-B31599100456}"/>
              </a:ext>
            </a:extLst>
          </p:cNvPr>
          <p:cNvSpPr/>
          <p:nvPr userDrawn="1"/>
        </p:nvSpPr>
        <p:spPr>
          <a:xfrm>
            <a:off x="1043928"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5C17B105-8A15-4737-911E-4CEFDBB7694E}"/>
              </a:ext>
            </a:extLst>
          </p:cNvPr>
          <p:cNvSpPr/>
          <p:nvPr userDrawn="1"/>
        </p:nvSpPr>
        <p:spPr>
          <a:xfrm>
            <a:off x="3727995"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F479806E-A59D-4D4F-ADD0-521FB9ED49A2}"/>
              </a:ext>
            </a:extLst>
          </p:cNvPr>
          <p:cNvSpPr/>
          <p:nvPr userDrawn="1"/>
        </p:nvSpPr>
        <p:spPr>
          <a:xfrm>
            <a:off x="6427882"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FF8DAE50-7F6F-468D-AEFE-E2E9CBBA02C7}"/>
              </a:ext>
            </a:extLst>
          </p:cNvPr>
          <p:cNvSpPr/>
          <p:nvPr userDrawn="1"/>
        </p:nvSpPr>
        <p:spPr>
          <a:xfrm>
            <a:off x="9111949"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Picture Placeholder 7">
            <a:extLst>
              <a:ext uri="{FF2B5EF4-FFF2-40B4-BE49-F238E27FC236}">
                <a16:creationId xmlns:a16="http://schemas.microsoft.com/office/drawing/2014/main" id="{E97E35B3-290D-4328-9F95-35A8359E1DFB}"/>
              </a:ext>
            </a:extLst>
          </p:cNvPr>
          <p:cNvSpPr>
            <a:spLocks noGrp="1"/>
          </p:cNvSpPr>
          <p:nvPr>
            <p:ph type="pic" sz="quarter" idx="20"/>
          </p:nvPr>
        </p:nvSpPr>
        <p:spPr>
          <a:xfrm>
            <a:off x="1041012" y="2294236"/>
            <a:ext cx="2387535" cy="1222809"/>
          </a:xfrm>
          <a:prstGeom prst="roundRect">
            <a:avLst>
              <a:gd name="adj" fmla="val 5012"/>
            </a:avLst>
          </a:prstGeom>
        </p:spPr>
        <p:txBody>
          <a:bodyPr/>
          <a:lstStyle/>
          <a:p>
            <a:r>
              <a:rPr lang="en-US"/>
              <a:t>Click icon to add picture</a:t>
            </a:r>
            <a:endParaRPr lang="en-GB"/>
          </a:p>
        </p:txBody>
      </p:sp>
      <p:sp>
        <p:nvSpPr>
          <p:cNvPr id="44" name="Picture Placeholder 7">
            <a:extLst>
              <a:ext uri="{FF2B5EF4-FFF2-40B4-BE49-F238E27FC236}">
                <a16:creationId xmlns:a16="http://schemas.microsoft.com/office/drawing/2014/main" id="{AEB93168-A3E3-4E5D-9C70-9B528A1E5DE1}"/>
              </a:ext>
            </a:extLst>
          </p:cNvPr>
          <p:cNvSpPr>
            <a:spLocks noGrp="1"/>
          </p:cNvSpPr>
          <p:nvPr>
            <p:ph type="pic" sz="quarter" idx="21"/>
          </p:nvPr>
        </p:nvSpPr>
        <p:spPr>
          <a:xfrm>
            <a:off x="3731324" y="2294236"/>
            <a:ext cx="2387535" cy="1222809"/>
          </a:xfrm>
          <a:prstGeom prst="roundRect">
            <a:avLst>
              <a:gd name="adj" fmla="val 5012"/>
            </a:avLst>
          </a:prstGeom>
        </p:spPr>
        <p:txBody>
          <a:bodyPr/>
          <a:lstStyle/>
          <a:p>
            <a:r>
              <a:rPr lang="en-US"/>
              <a:t>Click icon to add picture</a:t>
            </a:r>
            <a:endParaRPr lang="en-GB"/>
          </a:p>
        </p:txBody>
      </p:sp>
      <p:sp>
        <p:nvSpPr>
          <p:cNvPr id="45" name="Picture Placeholder 7">
            <a:extLst>
              <a:ext uri="{FF2B5EF4-FFF2-40B4-BE49-F238E27FC236}">
                <a16:creationId xmlns:a16="http://schemas.microsoft.com/office/drawing/2014/main" id="{52884D48-22E9-495C-AD5A-47126DFA9DD9}"/>
              </a:ext>
            </a:extLst>
          </p:cNvPr>
          <p:cNvSpPr>
            <a:spLocks noGrp="1"/>
          </p:cNvSpPr>
          <p:nvPr>
            <p:ph type="pic" sz="quarter" idx="22"/>
          </p:nvPr>
        </p:nvSpPr>
        <p:spPr>
          <a:xfrm>
            <a:off x="6421636" y="2294236"/>
            <a:ext cx="2387535" cy="1222809"/>
          </a:xfrm>
          <a:prstGeom prst="roundRect">
            <a:avLst>
              <a:gd name="adj" fmla="val 5012"/>
            </a:avLst>
          </a:prstGeom>
        </p:spPr>
        <p:txBody>
          <a:bodyPr/>
          <a:lstStyle/>
          <a:p>
            <a:r>
              <a:rPr lang="en-US"/>
              <a:t>Click icon to add picture</a:t>
            </a:r>
            <a:endParaRPr lang="en-GB"/>
          </a:p>
        </p:txBody>
      </p:sp>
      <p:sp>
        <p:nvSpPr>
          <p:cNvPr id="46" name="Picture Placeholder 7">
            <a:extLst>
              <a:ext uri="{FF2B5EF4-FFF2-40B4-BE49-F238E27FC236}">
                <a16:creationId xmlns:a16="http://schemas.microsoft.com/office/drawing/2014/main" id="{9712513A-170A-4C72-9223-75FB0DA5D5E8}"/>
              </a:ext>
            </a:extLst>
          </p:cNvPr>
          <p:cNvSpPr>
            <a:spLocks noGrp="1"/>
          </p:cNvSpPr>
          <p:nvPr>
            <p:ph type="pic" sz="quarter" idx="23"/>
          </p:nvPr>
        </p:nvSpPr>
        <p:spPr>
          <a:xfrm>
            <a:off x="9111948" y="2294236"/>
            <a:ext cx="2387535" cy="1222809"/>
          </a:xfrm>
          <a:prstGeom prst="roundRect">
            <a:avLst>
              <a:gd name="adj" fmla="val 5012"/>
            </a:avLst>
          </a:prstGeom>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383FDC2D-8D29-41EB-9F3F-3FCA1F1B18F5}"/>
              </a:ext>
            </a:extLst>
          </p:cNvPr>
          <p:cNvSpPr>
            <a:spLocks noGrp="1"/>
          </p:cNvSpPr>
          <p:nvPr>
            <p:ph type="body" sz="quarter" idx="24" hasCustomPrompt="1"/>
          </p:nvPr>
        </p:nvSpPr>
        <p:spPr>
          <a:xfrm>
            <a:off x="6558481" y="3674451"/>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7" name="Text Placeholder 10">
            <a:extLst>
              <a:ext uri="{FF2B5EF4-FFF2-40B4-BE49-F238E27FC236}">
                <a16:creationId xmlns:a16="http://schemas.microsoft.com/office/drawing/2014/main" id="{9AE83FB2-3C5D-4762-8632-4456E39E0861}"/>
              </a:ext>
            </a:extLst>
          </p:cNvPr>
          <p:cNvSpPr>
            <a:spLocks noGrp="1"/>
          </p:cNvSpPr>
          <p:nvPr>
            <p:ph type="body" sz="quarter" idx="25" hasCustomPrompt="1"/>
          </p:nvPr>
        </p:nvSpPr>
        <p:spPr>
          <a:xfrm>
            <a:off x="1174526"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8" name="Text Placeholder 10">
            <a:extLst>
              <a:ext uri="{FF2B5EF4-FFF2-40B4-BE49-F238E27FC236}">
                <a16:creationId xmlns:a16="http://schemas.microsoft.com/office/drawing/2014/main" id="{A236153F-7CED-4787-991A-4A336D1BB410}"/>
              </a:ext>
            </a:extLst>
          </p:cNvPr>
          <p:cNvSpPr>
            <a:spLocks noGrp="1"/>
          </p:cNvSpPr>
          <p:nvPr>
            <p:ph type="body" sz="quarter" idx="26" hasCustomPrompt="1"/>
          </p:nvPr>
        </p:nvSpPr>
        <p:spPr>
          <a:xfrm>
            <a:off x="3858594"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9" name="Text Placeholder 10">
            <a:extLst>
              <a:ext uri="{FF2B5EF4-FFF2-40B4-BE49-F238E27FC236}">
                <a16:creationId xmlns:a16="http://schemas.microsoft.com/office/drawing/2014/main" id="{B00BF1CD-D003-44EC-9BF1-761F6C9B6236}"/>
              </a:ext>
            </a:extLst>
          </p:cNvPr>
          <p:cNvSpPr>
            <a:spLocks noGrp="1"/>
          </p:cNvSpPr>
          <p:nvPr>
            <p:ph type="body" sz="quarter" idx="27" hasCustomPrompt="1"/>
          </p:nvPr>
        </p:nvSpPr>
        <p:spPr>
          <a:xfrm>
            <a:off x="9242545" y="3657658"/>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13" name="Text Placeholder 12">
            <a:extLst>
              <a:ext uri="{FF2B5EF4-FFF2-40B4-BE49-F238E27FC236}">
                <a16:creationId xmlns:a16="http://schemas.microsoft.com/office/drawing/2014/main" id="{F78DF06F-997F-4F66-AB3B-C9EC84E35566}"/>
              </a:ext>
            </a:extLst>
          </p:cNvPr>
          <p:cNvSpPr>
            <a:spLocks noGrp="1"/>
          </p:cNvSpPr>
          <p:nvPr>
            <p:ph type="body" sz="quarter" idx="28" hasCustomPrompt="1"/>
          </p:nvPr>
        </p:nvSpPr>
        <p:spPr>
          <a:xfrm>
            <a:off x="117474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0" name="Text Placeholder 12">
            <a:extLst>
              <a:ext uri="{FF2B5EF4-FFF2-40B4-BE49-F238E27FC236}">
                <a16:creationId xmlns:a16="http://schemas.microsoft.com/office/drawing/2014/main" id="{7E6AB065-66A8-406D-941C-67655211E0A1}"/>
              </a:ext>
            </a:extLst>
          </p:cNvPr>
          <p:cNvSpPr>
            <a:spLocks noGrp="1"/>
          </p:cNvSpPr>
          <p:nvPr>
            <p:ph type="body" sz="quarter" idx="29" hasCustomPrompt="1"/>
          </p:nvPr>
        </p:nvSpPr>
        <p:spPr>
          <a:xfrm>
            <a:off x="3858818"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1" name="Text Placeholder 12">
            <a:extLst>
              <a:ext uri="{FF2B5EF4-FFF2-40B4-BE49-F238E27FC236}">
                <a16:creationId xmlns:a16="http://schemas.microsoft.com/office/drawing/2014/main" id="{ADD605A6-A92A-4446-A7FB-3A580668BD2F}"/>
              </a:ext>
            </a:extLst>
          </p:cNvPr>
          <p:cNvSpPr>
            <a:spLocks noGrp="1"/>
          </p:cNvSpPr>
          <p:nvPr>
            <p:ph type="body" sz="quarter" idx="30" hasCustomPrompt="1"/>
          </p:nvPr>
        </p:nvSpPr>
        <p:spPr>
          <a:xfrm>
            <a:off x="6558705"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2" name="Text Placeholder 12">
            <a:extLst>
              <a:ext uri="{FF2B5EF4-FFF2-40B4-BE49-F238E27FC236}">
                <a16:creationId xmlns:a16="http://schemas.microsoft.com/office/drawing/2014/main" id="{D17B5FA7-5800-427C-858E-5DF969CD6581}"/>
              </a:ext>
            </a:extLst>
          </p:cNvPr>
          <p:cNvSpPr>
            <a:spLocks noGrp="1"/>
          </p:cNvSpPr>
          <p:nvPr>
            <p:ph type="body" sz="quarter" idx="31" hasCustomPrompt="1"/>
          </p:nvPr>
        </p:nvSpPr>
        <p:spPr>
          <a:xfrm>
            <a:off x="924276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Tree>
    <p:extLst>
      <p:ext uri="{BB962C8B-B14F-4D97-AF65-F5344CB8AC3E}">
        <p14:creationId xmlns:p14="http://schemas.microsoft.com/office/powerpoint/2010/main" val="57672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AD58FA-67FD-4BE1-8DFA-8C02088AFA1C}"/>
              </a:ext>
            </a:extLst>
          </p:cNvPr>
          <p:cNvSpPr/>
          <p:nvPr userDrawn="1"/>
        </p:nvSpPr>
        <p:spPr>
          <a:xfrm>
            <a:off x="1058123"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F6344B29-836E-4E77-8F28-90DCEEFEFFE1}"/>
              </a:ext>
            </a:extLst>
          </p:cNvPr>
          <p:cNvSpPr/>
          <p:nvPr userDrawn="1"/>
        </p:nvSpPr>
        <p:spPr>
          <a:xfrm>
            <a:off x="7927625"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B89E709-D04D-4CE9-853A-45A446CEAB6E}"/>
              </a:ext>
            </a:extLst>
          </p:cNvPr>
          <p:cNvSpPr/>
          <p:nvPr userDrawn="1"/>
        </p:nvSpPr>
        <p:spPr>
          <a:xfrm>
            <a:off x="4492874" y="4230171"/>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986BA60E-7B64-461D-95FB-62074A8FF5A6}"/>
              </a:ext>
            </a:extLst>
          </p:cNvPr>
          <p:cNvSpPr txBox="1"/>
          <p:nvPr userDrawn="1"/>
        </p:nvSpPr>
        <p:spPr>
          <a:xfrm>
            <a:off x="1256955"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20">
            <a:extLst>
              <a:ext uri="{FF2B5EF4-FFF2-40B4-BE49-F238E27FC236}">
                <a16:creationId xmlns:a16="http://schemas.microsoft.com/office/drawing/2014/main" id="{C49BAB58-6DE8-4BB0-96F0-EC29D34D44D7}"/>
              </a:ext>
            </a:extLst>
          </p:cNvPr>
          <p:cNvSpPr txBox="1"/>
          <p:nvPr userDrawn="1"/>
        </p:nvSpPr>
        <p:spPr>
          <a:xfrm>
            <a:off x="4691706"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21">
            <a:extLst>
              <a:ext uri="{FF2B5EF4-FFF2-40B4-BE49-F238E27FC236}">
                <a16:creationId xmlns:a16="http://schemas.microsoft.com/office/drawing/2014/main" id="{86967913-55C1-4FF3-BD72-61A7FF24387F}"/>
              </a:ext>
            </a:extLst>
          </p:cNvPr>
          <p:cNvSpPr txBox="1"/>
          <p:nvPr userDrawn="1"/>
        </p:nvSpPr>
        <p:spPr>
          <a:xfrm>
            <a:off x="8126457"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03</a:t>
            </a:r>
          </a:p>
        </p:txBody>
      </p:sp>
      <p:sp>
        <p:nvSpPr>
          <p:cNvPr id="26" name="TextBox 25">
            <a:extLst>
              <a:ext uri="{FF2B5EF4-FFF2-40B4-BE49-F238E27FC236}">
                <a16:creationId xmlns:a16="http://schemas.microsoft.com/office/drawing/2014/main" id="{5C3D3079-1814-4EAF-ABC2-FE9D99CF5AF1}"/>
              </a:ext>
            </a:extLst>
          </p:cNvPr>
          <p:cNvSpPr txBox="1"/>
          <p:nvPr userDrawn="1"/>
        </p:nvSpPr>
        <p:spPr>
          <a:xfrm>
            <a:off x="1256955"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04</a:t>
            </a:r>
          </a:p>
        </p:txBody>
      </p:sp>
      <p:sp>
        <p:nvSpPr>
          <p:cNvPr id="27" name="TextBox 26">
            <a:extLst>
              <a:ext uri="{FF2B5EF4-FFF2-40B4-BE49-F238E27FC236}">
                <a16:creationId xmlns:a16="http://schemas.microsoft.com/office/drawing/2014/main" id="{778CEE55-AC1E-4881-ADB8-02A02F2B3BDF}"/>
              </a:ext>
            </a:extLst>
          </p:cNvPr>
          <p:cNvSpPr txBox="1"/>
          <p:nvPr userDrawn="1"/>
        </p:nvSpPr>
        <p:spPr>
          <a:xfrm>
            <a:off x="4691706"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05</a:t>
            </a:r>
          </a:p>
        </p:txBody>
      </p:sp>
      <p:sp>
        <p:nvSpPr>
          <p:cNvPr id="28" name="TextBox 27">
            <a:extLst>
              <a:ext uri="{FF2B5EF4-FFF2-40B4-BE49-F238E27FC236}">
                <a16:creationId xmlns:a16="http://schemas.microsoft.com/office/drawing/2014/main" id="{837B06A7-73E3-4F17-ADA7-0C7B4E0BD24B}"/>
              </a:ext>
            </a:extLst>
          </p:cNvPr>
          <p:cNvSpPr txBox="1"/>
          <p:nvPr userDrawn="1"/>
        </p:nvSpPr>
        <p:spPr>
          <a:xfrm>
            <a:off x="8126457"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06</a:t>
            </a:r>
          </a:p>
        </p:txBody>
      </p:sp>
      <p:sp>
        <p:nvSpPr>
          <p:cNvPr id="35" name="Text Placeholder 26">
            <a:extLst>
              <a:ext uri="{FF2B5EF4-FFF2-40B4-BE49-F238E27FC236}">
                <a16:creationId xmlns:a16="http://schemas.microsoft.com/office/drawing/2014/main" id="{99B830B4-2755-416F-AF01-C5B2377C5DE3}"/>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37" name="Text Placeholder 36">
            <a:extLst>
              <a:ext uri="{FF2B5EF4-FFF2-40B4-BE49-F238E27FC236}">
                <a16:creationId xmlns:a16="http://schemas.microsoft.com/office/drawing/2014/main" id="{644063A0-1CB0-46EE-97F3-5C08A4D2B823}"/>
              </a:ext>
            </a:extLst>
          </p:cNvPr>
          <p:cNvSpPr>
            <a:spLocks noGrp="1"/>
          </p:cNvSpPr>
          <p:nvPr>
            <p:ph type="body" sz="quarter" idx="20" hasCustomPrompt="1"/>
          </p:nvPr>
        </p:nvSpPr>
        <p:spPr>
          <a:xfrm>
            <a:off x="125695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0" name="Text Placeholder 36">
            <a:extLst>
              <a:ext uri="{FF2B5EF4-FFF2-40B4-BE49-F238E27FC236}">
                <a16:creationId xmlns:a16="http://schemas.microsoft.com/office/drawing/2014/main" id="{46FD5A7E-0F2A-4DE1-A857-9F629AFEFFA1}"/>
              </a:ext>
            </a:extLst>
          </p:cNvPr>
          <p:cNvSpPr>
            <a:spLocks noGrp="1"/>
          </p:cNvSpPr>
          <p:nvPr>
            <p:ph type="body" sz="quarter" idx="21" hasCustomPrompt="1"/>
          </p:nvPr>
        </p:nvSpPr>
        <p:spPr>
          <a:xfrm>
            <a:off x="1256954"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1" name="Text Placeholder 36">
            <a:extLst>
              <a:ext uri="{FF2B5EF4-FFF2-40B4-BE49-F238E27FC236}">
                <a16:creationId xmlns:a16="http://schemas.microsoft.com/office/drawing/2014/main" id="{CED1B336-A835-4342-985F-E2C510F6BFD7}"/>
              </a:ext>
            </a:extLst>
          </p:cNvPr>
          <p:cNvSpPr>
            <a:spLocks noGrp="1"/>
          </p:cNvSpPr>
          <p:nvPr>
            <p:ph type="body" sz="quarter" idx="22" hasCustomPrompt="1"/>
          </p:nvPr>
        </p:nvSpPr>
        <p:spPr>
          <a:xfrm>
            <a:off x="469170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2" name="Text Placeholder 36">
            <a:extLst>
              <a:ext uri="{FF2B5EF4-FFF2-40B4-BE49-F238E27FC236}">
                <a16:creationId xmlns:a16="http://schemas.microsoft.com/office/drawing/2014/main" id="{4F8196C8-34E4-4C99-BB30-FCD742BFECAE}"/>
              </a:ext>
            </a:extLst>
          </p:cNvPr>
          <p:cNvSpPr>
            <a:spLocks noGrp="1"/>
          </p:cNvSpPr>
          <p:nvPr>
            <p:ph type="body" sz="quarter" idx="23" hasCustomPrompt="1"/>
          </p:nvPr>
        </p:nvSpPr>
        <p:spPr>
          <a:xfrm>
            <a:off x="8126457"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3" name="Text Placeholder 36">
            <a:extLst>
              <a:ext uri="{FF2B5EF4-FFF2-40B4-BE49-F238E27FC236}">
                <a16:creationId xmlns:a16="http://schemas.microsoft.com/office/drawing/2014/main" id="{6F913812-6678-482E-8739-DF5B5F343778}"/>
              </a:ext>
            </a:extLst>
          </p:cNvPr>
          <p:cNvSpPr>
            <a:spLocks noGrp="1"/>
          </p:cNvSpPr>
          <p:nvPr>
            <p:ph type="body" sz="quarter" idx="24" hasCustomPrompt="1"/>
          </p:nvPr>
        </p:nvSpPr>
        <p:spPr>
          <a:xfrm>
            <a:off x="4691705"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4" name="Text Placeholder 36">
            <a:extLst>
              <a:ext uri="{FF2B5EF4-FFF2-40B4-BE49-F238E27FC236}">
                <a16:creationId xmlns:a16="http://schemas.microsoft.com/office/drawing/2014/main" id="{1968A071-D19D-4AF9-9245-AEE655AEBD2A}"/>
              </a:ext>
            </a:extLst>
          </p:cNvPr>
          <p:cNvSpPr>
            <a:spLocks noGrp="1"/>
          </p:cNvSpPr>
          <p:nvPr>
            <p:ph type="body" sz="quarter" idx="25" hasCustomPrompt="1"/>
          </p:nvPr>
        </p:nvSpPr>
        <p:spPr>
          <a:xfrm>
            <a:off x="8126457"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Tree>
    <p:extLst>
      <p:ext uri="{BB962C8B-B14F-4D97-AF65-F5344CB8AC3E}">
        <p14:creationId xmlns:p14="http://schemas.microsoft.com/office/powerpoint/2010/main" val="103723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4D2EE46-BC9F-493E-871E-6BA474B72E83}"/>
              </a:ext>
            </a:extLst>
          </p:cNvPr>
          <p:cNvSpPr/>
          <p:nvPr userDrawn="1"/>
        </p:nvSpPr>
        <p:spPr>
          <a:xfrm>
            <a:off x="685800" y="1186719"/>
            <a:ext cx="10820400" cy="4462045"/>
          </a:xfrm>
          <a:prstGeom prst="roundRect">
            <a:avLst>
              <a:gd name="adj" fmla="val 3005"/>
            </a:avLst>
          </a:prstGeom>
          <a:gradFill flip="none" rotWithShape="1">
            <a:gsLst>
              <a:gs pos="0">
                <a:srgbClr val="170C59"/>
              </a:gs>
              <a:gs pos="100000">
                <a:srgbClr val="2092B6"/>
              </a:gs>
            </a:gsLst>
            <a:lin ang="2700000" scaled="1"/>
            <a:tileRect/>
          </a:gra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100000">
                    <a:schemeClr val="accent6"/>
                  </a:gs>
                  <a:gs pos="0">
                    <a:schemeClr val="accent2"/>
                  </a:gs>
                </a:gsLst>
                <a:lin ang="5400000" scaled="1"/>
              </a:gradFill>
            </a:endParaRPr>
          </a:p>
        </p:txBody>
      </p:sp>
      <p:grpSp>
        <p:nvGrpSpPr>
          <p:cNvPr id="8" name="Group 7">
            <a:extLst>
              <a:ext uri="{FF2B5EF4-FFF2-40B4-BE49-F238E27FC236}">
                <a16:creationId xmlns:a16="http://schemas.microsoft.com/office/drawing/2014/main" id="{00D81A1E-93E2-48AF-9EE8-F28F89487D28}"/>
              </a:ext>
            </a:extLst>
          </p:cNvPr>
          <p:cNvGrpSpPr/>
          <p:nvPr userDrawn="1"/>
        </p:nvGrpSpPr>
        <p:grpSpPr>
          <a:xfrm>
            <a:off x="1047750" y="762315"/>
            <a:ext cx="1504950" cy="1504950"/>
            <a:chOff x="1162050" y="762315"/>
            <a:chExt cx="1504950" cy="1504950"/>
          </a:xfrm>
        </p:grpSpPr>
        <p:sp>
          <p:nvSpPr>
            <p:cNvPr id="10" name="Oval 9">
              <a:extLst>
                <a:ext uri="{FF2B5EF4-FFF2-40B4-BE49-F238E27FC236}">
                  <a16:creationId xmlns:a16="http://schemas.microsoft.com/office/drawing/2014/main" id="{1A7B81F4-08E3-46EE-A20B-871A8CFFC6C9}"/>
                </a:ext>
              </a:extLst>
            </p:cNvPr>
            <p:cNvSpPr/>
            <p:nvPr/>
          </p:nvSpPr>
          <p:spPr>
            <a:xfrm>
              <a:off x="1162050" y="762315"/>
              <a:ext cx="1504950" cy="1504950"/>
            </a:xfrm>
            <a:prstGeom prst="ellipse">
              <a:avLst/>
            </a:prstGeom>
            <a:solidFill>
              <a:schemeClr val="bg1"/>
            </a:solidFill>
            <a:ln>
              <a:noFill/>
            </a:ln>
            <a:effectLst>
              <a:outerShdw blurRad="355600" dist="88900" dir="5400000" sx="91000" sy="9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1">
              <a:extLst>
                <a:ext uri="{FF2B5EF4-FFF2-40B4-BE49-F238E27FC236}">
                  <a16:creationId xmlns:a16="http://schemas.microsoft.com/office/drawing/2014/main" id="{5413E01C-3884-45CD-836D-F29217927C23}"/>
                </a:ext>
              </a:extLst>
            </p:cNvPr>
            <p:cNvSpPr>
              <a:spLocks noChangeArrowheads="1"/>
            </p:cNvSpPr>
            <p:nvPr/>
          </p:nvSpPr>
          <p:spPr bwMode="auto">
            <a:xfrm>
              <a:off x="1504949" y="1209236"/>
              <a:ext cx="819152" cy="611110"/>
            </a:xfrm>
            <a:custGeom>
              <a:avLst/>
              <a:gdLst>
                <a:gd name="T0" fmla="*/ 31535 w 444"/>
                <a:gd name="T1" fmla="*/ 0 h 329"/>
                <a:gd name="T2" fmla="*/ 31535 w 444"/>
                <a:gd name="T3" fmla="*/ 0 h 329"/>
                <a:gd name="T4" fmla="*/ 0 w 444"/>
                <a:gd name="T5" fmla="*/ 31750 h 329"/>
                <a:gd name="T6" fmla="*/ 31535 w 444"/>
                <a:gd name="T7" fmla="*/ 68036 h 329"/>
                <a:gd name="T8" fmla="*/ 0 w 444"/>
                <a:gd name="T9" fmla="*/ 131989 h 329"/>
                <a:gd name="T10" fmla="*/ 0 w 444"/>
                <a:gd name="T11" fmla="*/ 148771 h 329"/>
                <a:gd name="T12" fmla="*/ 31535 w 444"/>
                <a:gd name="T13" fmla="*/ 0 h 329"/>
                <a:gd name="T14" fmla="*/ 123889 w 444"/>
                <a:gd name="T15" fmla="*/ 0 h 329"/>
                <a:gd name="T16" fmla="*/ 123889 w 444"/>
                <a:gd name="T17" fmla="*/ 0 h 329"/>
                <a:gd name="T18" fmla="*/ 91903 w 444"/>
                <a:gd name="T19" fmla="*/ 31750 h 329"/>
                <a:gd name="T20" fmla="*/ 123889 w 444"/>
                <a:gd name="T21" fmla="*/ 68036 h 329"/>
                <a:gd name="T22" fmla="*/ 91903 w 444"/>
                <a:gd name="T23" fmla="*/ 131989 h 329"/>
                <a:gd name="T24" fmla="*/ 91903 w 444"/>
                <a:gd name="T25" fmla="*/ 148771 h 329"/>
                <a:gd name="T26" fmla="*/ 123889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170C5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3596B524-22F4-478B-8E4C-EC6DFC4813B6}"/>
              </a:ext>
            </a:extLst>
          </p:cNvPr>
          <p:cNvGrpSpPr/>
          <p:nvPr userDrawn="1"/>
        </p:nvGrpSpPr>
        <p:grpSpPr>
          <a:xfrm>
            <a:off x="9650202" y="4426939"/>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3" name="Freeform 58">
              <a:extLst>
                <a:ext uri="{FF2B5EF4-FFF2-40B4-BE49-F238E27FC236}">
                  <a16:creationId xmlns:a16="http://schemas.microsoft.com/office/drawing/2014/main" id="{FE2880CE-ABB8-433D-94AE-47CAF42999FD}"/>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59">
              <a:extLst>
                <a:ext uri="{FF2B5EF4-FFF2-40B4-BE49-F238E27FC236}">
                  <a16:creationId xmlns:a16="http://schemas.microsoft.com/office/drawing/2014/main" id="{21CC0DFA-CCB9-4584-B85F-09F8E1C94F3D}"/>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60">
              <a:extLst>
                <a:ext uri="{FF2B5EF4-FFF2-40B4-BE49-F238E27FC236}">
                  <a16:creationId xmlns:a16="http://schemas.microsoft.com/office/drawing/2014/main" id="{06003ABF-404A-4C4E-9C4D-C32CE9D76D51}"/>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Text Placeholder 16">
            <a:extLst>
              <a:ext uri="{FF2B5EF4-FFF2-40B4-BE49-F238E27FC236}">
                <a16:creationId xmlns:a16="http://schemas.microsoft.com/office/drawing/2014/main" id="{314A64D5-C6C9-48FE-AE90-8AFB792497BC}"/>
              </a:ext>
            </a:extLst>
          </p:cNvPr>
          <p:cNvSpPr>
            <a:spLocks noGrp="1"/>
          </p:cNvSpPr>
          <p:nvPr>
            <p:ph type="body" sz="quarter" idx="10" hasCustomPrompt="1"/>
          </p:nvPr>
        </p:nvSpPr>
        <p:spPr>
          <a:xfrm>
            <a:off x="2142978" y="2691669"/>
            <a:ext cx="7906043" cy="914400"/>
          </a:xfrm>
          <a:prstGeom prst="rect">
            <a:avLst/>
          </a:prstGeom>
        </p:spPr>
        <p:txBody>
          <a:bodyPr/>
          <a:lstStyle>
            <a:lvl1pPr marL="0" indent="0" algn="l">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GB"/>
              <a:t>Click to add quote</a:t>
            </a:r>
          </a:p>
        </p:txBody>
      </p:sp>
    </p:spTree>
    <p:extLst>
      <p:ext uri="{BB962C8B-B14F-4D97-AF65-F5344CB8AC3E}">
        <p14:creationId xmlns:p14="http://schemas.microsoft.com/office/powerpoint/2010/main" val="2444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170C59"/>
                </a:solidFill>
                <a:latin typeface="Tahoma" panose="020B0604030504040204" pitchFamily="34" charset="0"/>
                <a:ea typeface="Tahoma" panose="020B0604030504040204" pitchFamily="34" charset="0"/>
                <a:cs typeface="Tahoma" panose="020B0604030504040204" pitchFamily="34" charset="0"/>
              </a:rPr>
            </a:br>
            <a:r>
              <a:rPr lang="en-US" sz="7200" b="1">
                <a:solidFill>
                  <a:srgbClr val="170C59"/>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21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sted on the web v2">
    <p:spTree>
      <p:nvGrpSpPr>
        <p:cNvPr id="1" name=""/>
        <p:cNvGrpSpPr/>
        <p:nvPr/>
      </p:nvGrpSpPr>
      <p:grpSpPr>
        <a:xfrm>
          <a:off x="0" y="0"/>
          <a:ext cx="0" cy="0"/>
          <a:chOff x="0" y="0"/>
          <a:chExt cx="0" cy="0"/>
        </a:xfrm>
      </p:grpSpPr>
      <p:pic>
        <p:nvPicPr>
          <p:cNvPr id="20" name="Picture Placeholder 29">
            <a:extLst>
              <a:ext uri="{FF2B5EF4-FFF2-40B4-BE49-F238E27FC236}">
                <a16:creationId xmlns:a16="http://schemas.microsoft.com/office/drawing/2014/main" id="{658A668E-BC3D-40F8-AEA3-A5C243776E4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
                    </a14:imgEffect>
                    <a14:imgEffect>
                      <a14:saturation sat="0"/>
                    </a14:imgEffect>
                  </a14:imgLayer>
                </a14:imgProps>
              </a:ext>
            </a:extLst>
          </a:blip>
          <a:srcRect l="9563" r="9563"/>
          <a:stretch>
            <a:fillRect/>
          </a:stretch>
        </p:blipFill>
        <p:spPr>
          <a:xfrm>
            <a:off x="8259854" y="279813"/>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p:spPr>
      </p:pic>
      <p:sp>
        <p:nvSpPr>
          <p:cNvPr id="8" name="Freeform: Shape 7">
            <a:extLst>
              <a:ext uri="{FF2B5EF4-FFF2-40B4-BE49-F238E27FC236}">
                <a16:creationId xmlns:a16="http://schemas.microsoft.com/office/drawing/2014/main" id="{5EA4EBDC-3892-4BA3-B453-C3EE171E8DC6}"/>
              </a:ext>
            </a:extLst>
          </p:cNvPr>
          <p:cNvSpPr/>
          <p:nvPr userDrawn="1"/>
        </p:nvSpPr>
        <p:spPr>
          <a:xfrm flipH="1">
            <a:off x="8251916" y="279812"/>
            <a:ext cx="3930467" cy="6298376"/>
          </a:xfrm>
          <a:custGeom>
            <a:avLst/>
            <a:gdLst>
              <a:gd name="connsiteX0" fmla="*/ 941682 w 3930467"/>
              <a:gd name="connsiteY0" fmla="*/ 0 h 6298376"/>
              <a:gd name="connsiteX1" fmla="*/ 3930467 w 3930467"/>
              <a:gd name="connsiteY1" fmla="*/ 3149188 h 6298376"/>
              <a:gd name="connsiteX2" fmla="*/ 941682 w 3930467"/>
              <a:gd name="connsiteY2" fmla="*/ 6298376 h 6298376"/>
              <a:gd name="connsiteX3" fmla="*/ 52909 w 3930467"/>
              <a:gd name="connsiteY3" fmla="*/ 6156795 h 6298376"/>
              <a:gd name="connsiteX4" fmla="*/ 0 w 3930467"/>
              <a:gd name="connsiteY4" fmla="*/ 6136391 h 6298376"/>
              <a:gd name="connsiteX5" fmla="*/ 0 w 3930467"/>
              <a:gd name="connsiteY5" fmla="*/ 161986 h 6298376"/>
              <a:gd name="connsiteX6" fmla="*/ 52909 w 3930467"/>
              <a:gd name="connsiteY6" fmla="*/ 141581 h 6298376"/>
              <a:gd name="connsiteX7" fmla="*/ 941682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941682" y="0"/>
                </a:moveTo>
                <a:cubicBezTo>
                  <a:pt x="2592342" y="0"/>
                  <a:pt x="3930467" y="1409939"/>
                  <a:pt x="3930467" y="3149188"/>
                </a:cubicBezTo>
                <a:cubicBezTo>
                  <a:pt x="3930467" y="4888437"/>
                  <a:pt x="2592342" y="6298376"/>
                  <a:pt x="941682" y="6298376"/>
                </a:cubicBezTo>
                <a:cubicBezTo>
                  <a:pt x="632183" y="6298376"/>
                  <a:pt x="333672" y="6248808"/>
                  <a:pt x="52909" y="6156795"/>
                </a:cubicBezTo>
                <a:lnTo>
                  <a:pt x="0" y="6136391"/>
                </a:lnTo>
                <a:lnTo>
                  <a:pt x="0" y="161986"/>
                </a:lnTo>
                <a:lnTo>
                  <a:pt x="52909" y="141581"/>
                </a:lnTo>
                <a:cubicBezTo>
                  <a:pt x="333672" y="49568"/>
                  <a:pt x="632183" y="0"/>
                  <a:pt x="941682" y="0"/>
                </a:cubicBezTo>
                <a:close/>
              </a:path>
            </a:pathLst>
          </a:custGeom>
          <a:gradFill>
            <a:gsLst>
              <a:gs pos="100000">
                <a:srgbClr val="221E5B">
                  <a:alpha val="64000"/>
                </a:srgbClr>
              </a:gs>
              <a:gs pos="0">
                <a:srgbClr val="009ABC"/>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383A89A6-28B1-4601-BB21-86556D12CE76}"/>
              </a:ext>
            </a:extLst>
          </p:cNvPr>
          <p:cNvGrpSpPr/>
          <p:nvPr userDrawn="1"/>
        </p:nvGrpSpPr>
        <p:grpSpPr>
          <a:xfrm>
            <a:off x="9406210" y="3800787"/>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1" name="Freeform 58">
              <a:extLst>
                <a:ext uri="{FF2B5EF4-FFF2-40B4-BE49-F238E27FC236}">
                  <a16:creationId xmlns:a16="http://schemas.microsoft.com/office/drawing/2014/main" id="{95E4B31B-E2E9-4A09-9F4C-78DDE518E188}"/>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a:extLst>
                <a:ext uri="{FF2B5EF4-FFF2-40B4-BE49-F238E27FC236}">
                  <a16:creationId xmlns:a16="http://schemas.microsoft.com/office/drawing/2014/main" id="{04169CB5-B44A-4B78-8360-13FA07AA2609}"/>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a:extLst>
                <a:ext uri="{FF2B5EF4-FFF2-40B4-BE49-F238E27FC236}">
                  <a16:creationId xmlns:a16="http://schemas.microsoft.com/office/drawing/2014/main" id="{748CA484-04D6-440B-9AB0-85FDF410AED6}"/>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A5C77752-2569-491C-ABF9-EDCD825B586C}"/>
              </a:ext>
            </a:extLst>
          </p:cNvPr>
          <p:cNvSpPr txBox="1">
            <a:spLocks/>
          </p:cNvSpPr>
          <p:nvPr userDrawn="1"/>
        </p:nvSpPr>
        <p:spPr>
          <a:xfrm>
            <a:off x="533218" y="1029179"/>
            <a:ext cx="6572432" cy="1325563"/>
          </a:xfrm>
          <a:prstGeom prst="rect">
            <a:avLst/>
          </a:prstGeom>
        </p:spPr>
        <p:txBody>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GB" sz="3200" b="1"/>
              <a:t>Ofsted on the web and on social media</a:t>
            </a:r>
          </a:p>
        </p:txBody>
      </p:sp>
      <p:sp>
        <p:nvSpPr>
          <p:cNvPr id="15" name="Content Placeholder 2">
            <a:extLst>
              <a:ext uri="{FF2B5EF4-FFF2-40B4-BE49-F238E27FC236}">
                <a16:creationId xmlns:a16="http://schemas.microsoft.com/office/drawing/2014/main" id="{5028C81B-E7C3-4075-A1C6-EDE57956006B}"/>
              </a:ext>
            </a:extLst>
          </p:cNvPr>
          <p:cNvSpPr txBox="1">
            <a:spLocks/>
          </p:cNvSpPr>
          <p:nvPr userDrawn="1"/>
        </p:nvSpPr>
        <p:spPr>
          <a:xfrm>
            <a:off x="666094" y="2590855"/>
            <a:ext cx="10515600" cy="4351338"/>
          </a:xfrm>
          <a:prstGeom prst="rect">
            <a:avLst/>
          </a:prstGeom>
        </p:spPr>
        <p:txBody>
          <a:bodyPr/>
          <a:lst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None/>
            </a:pPr>
            <a:r>
              <a:rPr lang="en-GB" altLang="en-US" u="sng">
                <a:hlinkClick r:id="rId4">
                  <a:extLst>
                    <a:ext uri="{A12FA001-AC4F-418D-AE19-62706E023703}">
                      <ahyp:hlinkClr xmlns:ahyp="http://schemas.microsoft.com/office/drawing/2018/hyperlinkcolor" val="tx"/>
                    </a:ext>
                  </a:extLst>
                </a:hlinkClick>
              </a:rPr>
              <a:t>www.gov.uk/ofsted</a:t>
            </a:r>
            <a:endParaRPr lang="en-GB" altLang="en-US" u="sng"/>
          </a:p>
          <a:p>
            <a:pPr>
              <a:lnSpc>
                <a:spcPct val="100000"/>
              </a:lnSpc>
              <a:buFont typeface="Wingdings" panose="05000000000000000000" pitchFamily="2" charset="2"/>
              <a:buNone/>
            </a:pPr>
            <a:r>
              <a:rPr lang="en-GB" altLang="en-US" u="sng">
                <a:hlinkClick r:id="rId5">
                  <a:extLst>
                    <a:ext uri="{A12FA001-AC4F-418D-AE19-62706E023703}">
                      <ahyp:hlinkClr xmlns:ahyp="http://schemas.microsoft.com/office/drawing/2018/hyperlinkcolor" val="tx"/>
                    </a:ext>
                  </a:extLst>
                </a:hlinkClick>
              </a:rPr>
              <a:t>https://reports.ofsted.gov.uk</a:t>
            </a:r>
            <a:endParaRPr lang="en-GB" altLang="en-US" u="sng"/>
          </a:p>
          <a:p>
            <a:pPr lvl="1">
              <a:lnSpc>
                <a:spcPct val="100000"/>
              </a:lnSpc>
              <a:spcBef>
                <a:spcPts val="1500"/>
              </a:spcBef>
              <a:buFont typeface="Wingdings" panose="05000000000000000000" pitchFamily="2" charset="2"/>
              <a:buNone/>
            </a:pPr>
            <a:r>
              <a:rPr lang="en-GB" altLang="en-US" u="sng">
                <a:hlinkClick r:id="rId6">
                  <a:extLst>
                    <a:ext uri="{A12FA001-AC4F-418D-AE19-62706E023703}">
                      <ahyp:hlinkClr xmlns:ahyp="http://schemas.microsoft.com/office/drawing/2018/hyperlinkcolor" val="tx"/>
                    </a:ext>
                  </a:extLst>
                </a:hlinkClick>
              </a:rPr>
              <a:t>www.linkedin.com/company/ofsted</a:t>
            </a:r>
            <a:r>
              <a:rPr lang="en-GB" altLang="en-US" u="sng"/>
              <a:t> </a:t>
            </a:r>
          </a:p>
          <a:p>
            <a:pPr lvl="1">
              <a:lnSpc>
                <a:spcPct val="100000"/>
              </a:lnSpc>
              <a:spcBef>
                <a:spcPts val="1500"/>
              </a:spcBef>
              <a:buFont typeface="Wingdings" panose="05000000000000000000" pitchFamily="2" charset="2"/>
              <a:buNone/>
            </a:pPr>
            <a:r>
              <a:rPr lang="en-GB" altLang="en-US" u="sng">
                <a:hlinkClick r:id="rId7">
                  <a:extLst>
                    <a:ext uri="{A12FA001-AC4F-418D-AE19-62706E023703}">
                      <ahyp:hlinkClr xmlns:ahyp="http://schemas.microsoft.com/office/drawing/2018/hyperlinkcolor" val="tx"/>
                    </a:ext>
                  </a:extLst>
                </a:hlinkClick>
              </a:rPr>
              <a:t>www.youtube.com/ofstednews</a:t>
            </a:r>
            <a:r>
              <a:rPr lang="en-GB" altLang="en-US" u="sng"/>
              <a:t> </a:t>
            </a:r>
          </a:p>
          <a:p>
            <a:pPr lvl="1">
              <a:lnSpc>
                <a:spcPct val="100000"/>
              </a:lnSpc>
              <a:spcBef>
                <a:spcPts val="1500"/>
              </a:spcBef>
              <a:buFont typeface="Wingdings" panose="05000000000000000000" pitchFamily="2" charset="2"/>
              <a:buNone/>
            </a:pPr>
            <a:r>
              <a:rPr lang="en-GB" altLang="en-US" u="sng">
                <a:hlinkClick r:id="rId8">
                  <a:extLst>
                    <a:ext uri="{A12FA001-AC4F-418D-AE19-62706E023703}">
                      <ahyp:hlinkClr xmlns:ahyp="http://schemas.microsoft.com/office/drawing/2018/hyperlinkcolor" val="tx"/>
                    </a:ext>
                  </a:extLst>
                </a:hlinkClick>
              </a:rPr>
              <a:t>www.slideshare.net/ofstednews</a:t>
            </a:r>
            <a:r>
              <a:rPr lang="en-GB" altLang="en-US" u="sng"/>
              <a:t> </a:t>
            </a:r>
          </a:p>
          <a:p>
            <a:pPr lvl="1">
              <a:lnSpc>
                <a:spcPct val="100000"/>
              </a:lnSpc>
              <a:spcBef>
                <a:spcPts val="1500"/>
              </a:spcBef>
              <a:buFont typeface="Wingdings" panose="05000000000000000000" pitchFamily="2" charset="2"/>
              <a:buNone/>
            </a:pPr>
            <a:r>
              <a:rPr lang="en-GB" altLang="en-US" u="sng">
                <a:hlinkClick r:id="rId9">
                  <a:extLst>
                    <a:ext uri="{A12FA001-AC4F-418D-AE19-62706E023703}">
                      <ahyp:hlinkClr xmlns:ahyp="http://schemas.microsoft.com/office/drawing/2018/hyperlinkcolor" val="tx"/>
                    </a:ext>
                  </a:extLst>
                </a:hlinkClick>
              </a:rPr>
              <a:t>www.twitter.com/ofstednews</a:t>
            </a:r>
            <a:r>
              <a:rPr lang="en-GB" altLang="en-US" u="sng"/>
              <a:t> </a:t>
            </a:r>
          </a:p>
        </p:txBody>
      </p:sp>
      <p:pic>
        <p:nvPicPr>
          <p:cNvPr id="16" name="Picture 2" descr="C:\Users\crowe\Downloads\1469543308_slideshare.png">
            <a:extLst>
              <a:ext uri="{FF2B5EF4-FFF2-40B4-BE49-F238E27FC236}">
                <a16:creationId xmlns:a16="http://schemas.microsoft.com/office/drawing/2014/main" id="{4AEF5132-D474-4FD6-A7DC-3F25570F95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9061" y="488346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crowe\Downloads\1469543276_twitter.png">
            <a:extLst>
              <a:ext uri="{FF2B5EF4-FFF2-40B4-BE49-F238E27FC236}">
                <a16:creationId xmlns:a16="http://schemas.microsoft.com/office/drawing/2014/main" id="{EE348629-D80E-4850-B0E4-36B5D346655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49061" y="5451789"/>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crowe\Downloads\1469543271_linkedin.png">
            <a:extLst>
              <a:ext uri="{FF2B5EF4-FFF2-40B4-BE49-F238E27FC236}">
                <a16:creationId xmlns:a16="http://schemas.microsoft.com/office/drawing/2014/main" id="{E1DC8836-2087-4F33-B871-80CDCF9B89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49061" y="3765864"/>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crowe\Downloads\1469543262_youtube_v2.png">
            <a:extLst>
              <a:ext uri="{FF2B5EF4-FFF2-40B4-BE49-F238E27FC236}">
                <a16:creationId xmlns:a16="http://schemas.microsoft.com/office/drawing/2014/main" id="{2DE2B5F0-26A9-4B18-AA49-A44B38AD9D0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4299" y="4307201"/>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1AC0-969A-6330-1A4E-292B25E9306D}"/>
              </a:ext>
            </a:extLst>
          </p:cNvPr>
          <p:cNvSpPr>
            <a:spLocks noGrp="1"/>
          </p:cNvSpPr>
          <p:nvPr>
            <p:ph type="ctrTitle"/>
          </p:nvPr>
        </p:nvSpPr>
        <p:spPr>
          <a:xfrm>
            <a:off x="838200" y="559321"/>
            <a:ext cx="6886303" cy="792889"/>
          </a:xfrm>
        </p:spPr>
        <p:txBody>
          <a:bodyPr anchor="b">
            <a:normAutofit/>
          </a:bodyPr>
          <a:lstStyle>
            <a:lvl1pPr algn="l">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1912AB6-942A-024D-B8EA-3812EACC92FC}"/>
              </a:ext>
            </a:extLst>
          </p:cNvPr>
          <p:cNvSpPr>
            <a:spLocks noGrp="1"/>
          </p:cNvSpPr>
          <p:nvPr>
            <p:ph type="dt" sz="half" idx="10"/>
          </p:nvPr>
        </p:nvSpPr>
        <p:spPr>
          <a:xfrm>
            <a:off x="838199" y="6356350"/>
            <a:ext cx="7400110" cy="365125"/>
          </a:xfrm>
        </p:spPr>
        <p:txBody>
          <a:bodyPr/>
          <a:lstStyle>
            <a:lvl1pPr>
              <a:defRPr>
                <a:solidFill>
                  <a:schemeClr val="bg1"/>
                </a:solidFill>
              </a:defRPr>
            </a:lvl1pPr>
          </a:lstStyle>
          <a:p>
            <a:pPr>
              <a:defRPr/>
            </a:pPr>
            <a:endParaRPr lang="en-GB" sz="800">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07A6C-2C7B-C266-1189-2D1062A39C0A}"/>
              </a:ext>
            </a:extLst>
          </p:cNvPr>
          <p:cNvSpPr>
            <a:spLocks noGrp="1"/>
          </p:cNvSpPr>
          <p:nvPr>
            <p:ph type="sldNum" sz="quarter" idx="12"/>
          </p:nvPr>
        </p:nvSpPr>
        <p:spPr/>
        <p:txBody>
          <a:bodyPr/>
          <a:lstStyle/>
          <a:p>
            <a:r>
              <a:rPr lang="en-GB"/>
              <a:t>Page </a:t>
            </a:r>
            <a:fld id="{EA249465-1481-4052-A50B-CC5435C4BA0A}" type="slidenum">
              <a:rPr lang="en-GB" b="1" smtClean="0"/>
              <a:pPr/>
              <a:t>‹#›</a:t>
            </a:fld>
            <a:endParaRPr lang="en-GB" b="1"/>
          </a:p>
        </p:txBody>
      </p:sp>
      <p:sp>
        <p:nvSpPr>
          <p:cNvPr id="5" name="Content Placeholder 4">
            <a:extLst>
              <a:ext uri="{FF2B5EF4-FFF2-40B4-BE49-F238E27FC236}">
                <a16:creationId xmlns:a16="http://schemas.microsoft.com/office/drawing/2014/main" id="{144E9754-8758-85C2-8223-6783DF1F6B66}"/>
              </a:ext>
            </a:extLst>
          </p:cNvPr>
          <p:cNvSpPr>
            <a:spLocks noGrp="1"/>
          </p:cNvSpPr>
          <p:nvPr>
            <p:ph sz="quarter" idx="13"/>
          </p:nvPr>
        </p:nvSpPr>
        <p:spPr>
          <a:xfrm>
            <a:off x="838200" y="1720109"/>
            <a:ext cx="10515600" cy="4386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7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166-9C1E-F522-7B26-85FEB921DB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20C510-33FB-F563-B9DC-14302879A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033FA-D057-EBEA-BC99-1590FFE2ED10}"/>
              </a:ext>
            </a:extLst>
          </p:cNvPr>
          <p:cNvSpPr>
            <a:spLocks noGrp="1"/>
          </p:cNvSpPr>
          <p:nvPr>
            <p:ph type="dt" sz="half" idx="10"/>
          </p:nvPr>
        </p:nvSpPr>
        <p:spPr/>
        <p:txBody>
          <a:bodyPr/>
          <a:lstStyle/>
          <a:p>
            <a:fld id="{C16FCC4E-867F-4AD4-AB01-33F63D167AE9}" type="datetimeFigureOut">
              <a:rPr lang="en-GB" smtClean="0"/>
              <a:t>19/05/2025</a:t>
            </a:fld>
            <a:endParaRPr lang="en-GB"/>
          </a:p>
        </p:txBody>
      </p:sp>
      <p:sp>
        <p:nvSpPr>
          <p:cNvPr id="5" name="Footer Placeholder 4">
            <a:extLst>
              <a:ext uri="{FF2B5EF4-FFF2-40B4-BE49-F238E27FC236}">
                <a16:creationId xmlns:a16="http://schemas.microsoft.com/office/drawing/2014/main" id="{3AC642BE-8020-DF58-D984-FB596C7BE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D8876-56DD-6955-45E8-23685320D7AC}"/>
              </a:ext>
            </a:extLst>
          </p:cNvPr>
          <p:cNvSpPr>
            <a:spLocks noGrp="1"/>
          </p:cNvSpPr>
          <p:nvPr>
            <p:ph type="sldNum" sz="quarter" idx="12"/>
          </p:nvPr>
        </p:nvSpPr>
        <p:spPr/>
        <p:txBody>
          <a:bodyPr/>
          <a:lstStyle/>
          <a:p>
            <a:fld id="{BFF49475-234A-42C7-83DF-3A3E8FA77E1C}" type="slidenum">
              <a:rPr lang="en-GB" smtClean="0"/>
              <a:t>‹#›</a:t>
            </a:fld>
            <a:endParaRPr lang="en-GB"/>
          </a:p>
        </p:txBody>
      </p:sp>
    </p:spTree>
    <p:extLst>
      <p:ext uri="{BB962C8B-B14F-4D97-AF65-F5344CB8AC3E}">
        <p14:creationId xmlns:p14="http://schemas.microsoft.com/office/powerpoint/2010/main" val="61492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022E16-EC27-45A6-8221-7CD6A0CD2AEA}"/>
              </a:ext>
            </a:extLst>
          </p:cNvPr>
          <p:cNvSpPr>
            <a:spLocks noGrp="1"/>
          </p:cNvSpPr>
          <p:nvPr>
            <p:ph type="pic" sz="quarter" idx="10"/>
          </p:nvPr>
        </p:nvSpPr>
        <p:spPr>
          <a:xfrm>
            <a:off x="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r>
              <a:rPr lang="en-US"/>
              <a:t>Click icon to add picture</a:t>
            </a:r>
            <a:endParaRPr lang="en-GB"/>
          </a:p>
        </p:txBody>
      </p:sp>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5169387" y="185151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5168900" y="3082924"/>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6136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8419EBF-57EB-4D7E-A464-BC96DB7AB793}"/>
              </a:ext>
            </a:extLst>
          </p:cNvPr>
          <p:cNvSpPr/>
          <p:nvPr userDrawn="1"/>
        </p:nvSpPr>
        <p:spPr>
          <a:xfrm flipH="1" flipV="1">
            <a:off x="2327227" y="1"/>
            <a:ext cx="9864773" cy="6857999"/>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rgbClr val="170C59"/>
              </a:gs>
              <a:gs pos="0">
                <a:srgbClr val="2092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D9319F92-C1B7-4CB7-912F-3CA08B0013C4}"/>
              </a:ext>
            </a:extLst>
          </p:cNvPr>
          <p:cNvSpPr/>
          <p:nvPr userDrawn="1"/>
        </p:nvSpPr>
        <p:spPr>
          <a:xfrm>
            <a:off x="1746685" y="2666235"/>
            <a:ext cx="1525522" cy="1525522"/>
          </a:xfrm>
          <a:prstGeom prst="ellipse">
            <a:avLst/>
          </a:prstGeom>
          <a:solidFill>
            <a:schemeClr val="bg1"/>
          </a:solidFill>
          <a:ln>
            <a:no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42885781-4F6A-45DE-80C7-AA44E154A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8138" y="3127790"/>
            <a:ext cx="1002615" cy="505318"/>
          </a:xfrm>
          <a:prstGeom prst="rect">
            <a:avLst/>
          </a:prstGeom>
        </p:spPr>
      </p:pic>
      <p:sp>
        <p:nvSpPr>
          <p:cNvPr id="6" name="Text Placeholder 5">
            <a:extLst>
              <a:ext uri="{FF2B5EF4-FFF2-40B4-BE49-F238E27FC236}">
                <a16:creationId xmlns:a16="http://schemas.microsoft.com/office/drawing/2014/main" id="{1205B546-C408-418E-864A-5BEAF27FA839}"/>
              </a:ext>
            </a:extLst>
          </p:cNvPr>
          <p:cNvSpPr>
            <a:spLocks noGrp="1"/>
          </p:cNvSpPr>
          <p:nvPr>
            <p:ph type="body" sz="quarter" idx="10" hasCustomPrompt="1"/>
          </p:nvPr>
        </p:nvSpPr>
        <p:spPr>
          <a:xfrm>
            <a:off x="3852749" y="2971796"/>
            <a:ext cx="7889631" cy="914400"/>
          </a:xfrm>
          <a:prstGeom prst="rect">
            <a:avLst/>
          </a:prstGeom>
        </p:spPr>
        <p:txBody>
          <a:bodyPr anchor="ctr"/>
          <a:lstStyle>
            <a:lvl1pPr marL="0" indent="0">
              <a:buNone/>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section heading</a:t>
            </a:r>
            <a:endParaRPr lang="en-GB"/>
          </a:p>
        </p:txBody>
      </p:sp>
    </p:spTree>
    <p:extLst>
      <p:ext uri="{BB962C8B-B14F-4D97-AF65-F5344CB8AC3E}">
        <p14:creationId xmlns:p14="http://schemas.microsoft.com/office/powerpoint/2010/main" val="1635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7" y="2531594"/>
            <a:ext cx="9676654"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6" y="4262717"/>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0618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a:extLst>
              <a:ext uri="{FF2B5EF4-FFF2-40B4-BE49-F238E27FC236}">
                <a16:creationId xmlns:a16="http://schemas.microsoft.com/office/drawing/2014/main" id="{9D8D4ACC-BC3C-488D-8BC2-B2B687797C1D}"/>
              </a:ext>
            </a:extLst>
          </p:cNvPr>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Tree>
    <p:extLst>
      <p:ext uri="{BB962C8B-B14F-4D97-AF65-F5344CB8AC3E}">
        <p14:creationId xmlns:p14="http://schemas.microsoft.com/office/powerpoint/2010/main" val="225360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image righ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FD64C26-5315-477F-A9A2-B122D0896C86}"/>
              </a:ext>
            </a:extLst>
          </p:cNvPr>
          <p:cNvSpPr>
            <a:spLocks noGrp="1"/>
          </p:cNvSpPr>
          <p:nvPr>
            <p:ph type="pic" sz="quarter" idx="10"/>
          </p:nvPr>
        </p:nvSpPr>
        <p:spPr>
          <a:xfrm flipH="1">
            <a:off x="7887287"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04360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image righ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763857" y="1184702"/>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763370" y="2416113"/>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8308179" y="1086618"/>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8577396" y="1355834"/>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65012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81D80C9-8574-4CD5-A8AF-184C094C4229}"/>
              </a:ext>
            </a:extLst>
          </p:cNvPr>
          <p:cNvSpPr>
            <a:spLocks noGrp="1"/>
          </p:cNvSpPr>
          <p:nvPr>
            <p:ph type="pic" sz="quarter" idx="10"/>
          </p:nvPr>
        </p:nvSpPr>
        <p:spPr>
          <a:xfrm flipH="1">
            <a:off x="0"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92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1"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4198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16113"/>
      </p:ext>
    </p:extLst>
  </p:cSld>
  <p:clrMap bg1="lt1" tx1="dk1" bg2="lt2" tx2="dk2" accent1="accent1" accent2="accent2" accent3="accent3" accent4="accent4" accent5="accent5" accent6="accent6" hlink="hlink" folHlink="folHlink"/>
  <p:sldLayoutIdLst>
    <p:sldLayoutId id="2147483749" r:id="rId1"/>
    <p:sldLayoutId id="2147483665" r:id="rId2"/>
    <p:sldLayoutId id="2147483649" r:id="rId3"/>
    <p:sldLayoutId id="2147483751" r:id="rId4"/>
    <p:sldLayoutId id="2147483757" r:id="rId5"/>
    <p:sldLayoutId id="2147483756" r:id="rId6"/>
    <p:sldLayoutId id="2147483760" r:id="rId7"/>
    <p:sldLayoutId id="2147483752" r:id="rId8"/>
    <p:sldLayoutId id="2147483755" r:id="rId9"/>
    <p:sldLayoutId id="2147483753" r:id="rId10"/>
    <p:sldLayoutId id="2147483660" r:id="rId11"/>
    <p:sldLayoutId id="2147483750" r:id="rId12"/>
    <p:sldLayoutId id="2147483662" r:id="rId13"/>
    <p:sldLayoutId id="2147483761" r:id="rId14"/>
    <p:sldLayoutId id="2147483763" r:id="rId15"/>
    <p:sldLayoutId id="2147483762" r:id="rId16"/>
    <p:sldLayoutId id="2147483764" r:id="rId17"/>
    <p:sldLayoutId id="214748376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registration-exemption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uidance/apply-to-register-your-nursery-or-other-daycare-organisation-eyo#who-should-apply:~:text=type%20of%20childminder.-,Who%20should%20apply,-If%20you%20wan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media/670fa42a30536cb92748328f/EYFS_statutory_framework_for_group_and_school_-_based_provider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ofsteddbsapplication.co.uk/"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gov.uk/dbs-check-applicant-criminal-record/get-a-standard-or-enhanced-dbs-check-for-an-employee#:~:text=genuine%20certificate.-,How%20much%20it%20costs,-How%20much%20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dbs-update-servic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daycare-providers-on-the-voluntary-childcare-register-ofsted-requirements#:~:text=registered%20childcare%27).-,Qualifications%20and%20training,an%20appropriate%20first%20aid%20qualification"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childcare-and-childrens-social-care-health-declaration-form"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hyperlink" Target="https://www.gov.uk/guidance/childcare-on-domestic-premises" TargetMode="Externa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gov.uk/guidance/apply-to-register-your-nursery-or-other-daycare-organisation-ey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www.gov.uk/guidance/childminders-and-childcare-providers-register-with-ofsted/registration-requirements#:~:text=are%20registered%20on.-,Childminders,-Requirements%20for%20childmind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news/ofsted-opens-registrations-for-new-childcare-provider-typ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early-years-register-providers-inspection-requirements-for-ofsted"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gov.uk/government/publications/ofsted-eif-inspections-and-the-eyfs" TargetMode="External"/><Relationship Id="rId4" Type="http://schemas.openxmlformats.org/officeDocument/2006/relationships/hyperlink" Target="https://www.gov.uk/government/collections/ofsteds-inspection-of-early-years-provider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gov.uk/guidance/carrying-out-childcare-register-inspection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s://linktr.ee/ofstedbeststartinlife" TargetMode="External"/><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hyperlink" Target="https://www.gov.uk/government/collections/ofsteds-inspection-of-early-years-provider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hyperlink" Target="https://www.gov.uk/government/collections/early-years-regulation" TargetMode="External"/><Relationship Id="rId5" Type="http://schemas.openxmlformats.org/officeDocument/2006/relationships/image" Target="../media/image33.png"/><Relationship Id="rId10" Type="http://schemas.openxmlformats.org/officeDocument/2006/relationships/hyperlink" Target="https://www.gov.uk/government/collections/early-years-and-childcare-registration" TargetMode="External"/><Relationship Id="rId4" Type="http://schemas.openxmlformats.org/officeDocument/2006/relationships/image" Target="../media/image32.png"/><Relationship Id="rId9"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www.youtube.com/watch?v=JLc5miXUVl0&amp;list=PLLq-zBnUkspNC0Hw9BjE0SpCvZn-uFDq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gov.uk/government/publications/childminder-agency-cma-inspection-requirements-for-ofsted/inspection-of-childminder-agencies-requirements-for-ofs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childcare-significant-events-to-notify-ofsted-abou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gov.uk/become-childminder-nanny/after-youre-registered#:~:text=some%20nannies.-,Keep%20your%20details%20up%20to%20date,-You%20must%20tell" TargetMode="External"/><Relationship Id="rId4" Type="http://schemas.openxmlformats.org/officeDocument/2006/relationships/hyperlink" Target="https://www.gov.uk/government/collections/early-years-regulation#:~:text=Guidance-,Information%20that%20providers%20need%20to%20tell%20us,-Childminders%3A%20report%20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6020-8C65-7253-E378-46242062A871}"/>
              </a:ext>
            </a:extLst>
          </p:cNvPr>
          <p:cNvSpPr>
            <a:spLocks noGrp="1"/>
          </p:cNvSpPr>
          <p:nvPr>
            <p:ph type="body" sz="quarter" idx="10"/>
          </p:nvPr>
        </p:nvSpPr>
        <p:spPr>
          <a:xfrm>
            <a:off x="335361" y="2105526"/>
            <a:ext cx="11521279" cy="1827530"/>
          </a:xfrm>
        </p:spPr>
        <p:txBody>
          <a:bodyPr/>
          <a:lstStyle/>
          <a:p>
            <a:r>
              <a:rPr lang="en-GB" b="0"/>
              <a:t>Group provision: childcare on domestic and childcare on non-domestic</a:t>
            </a:r>
          </a:p>
          <a:p>
            <a:endParaRPr lang="en-GB" sz="3600" b="0"/>
          </a:p>
          <a:p>
            <a:r>
              <a:rPr lang="en-GB" sz="3600" b="0"/>
              <a:t>Pre-registration briefing</a:t>
            </a:r>
            <a:br>
              <a:rPr lang="en-GB" sz="3600"/>
            </a:br>
            <a:endParaRPr lang="en-GB" sz="1400"/>
          </a:p>
        </p:txBody>
      </p:sp>
    </p:spTree>
    <p:extLst>
      <p:ext uri="{BB962C8B-B14F-4D97-AF65-F5344CB8AC3E}">
        <p14:creationId xmlns:p14="http://schemas.microsoft.com/office/powerpoint/2010/main" val="102045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4AD83-F4F1-552F-A94B-EE90BAFFD53D}"/>
              </a:ext>
            </a:extLst>
          </p:cNvPr>
          <p:cNvSpPr>
            <a:spLocks noGrp="1"/>
          </p:cNvSpPr>
          <p:nvPr>
            <p:ph type="body" sz="quarter" idx="10"/>
          </p:nvPr>
        </p:nvSpPr>
        <p:spPr/>
        <p:txBody>
          <a:bodyPr/>
          <a:lstStyle/>
          <a:p>
            <a:r>
              <a:rPr lang="en-GB"/>
              <a:t>Legal requirements</a:t>
            </a:r>
          </a:p>
        </p:txBody>
      </p:sp>
    </p:spTree>
    <p:extLst>
      <p:ext uri="{BB962C8B-B14F-4D97-AF65-F5344CB8AC3E}">
        <p14:creationId xmlns:p14="http://schemas.microsoft.com/office/powerpoint/2010/main" val="216079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076BD-42F1-21A7-BB54-E08D7BDD13BA}"/>
              </a:ext>
            </a:extLst>
          </p:cNvPr>
          <p:cNvSpPr>
            <a:spLocks noGrp="1"/>
          </p:cNvSpPr>
          <p:nvPr>
            <p:ph type="body" sz="quarter" idx="11"/>
          </p:nvPr>
        </p:nvSpPr>
        <p:spPr>
          <a:xfrm>
            <a:off x="722220" y="1482320"/>
            <a:ext cx="5205536" cy="914400"/>
          </a:xfrm>
        </p:spPr>
        <p:txBody>
          <a:bodyPr/>
          <a:lstStyle/>
          <a:p>
            <a:r>
              <a:rPr lang="en-GB"/>
              <a:t>Can I register? </a:t>
            </a:r>
          </a:p>
        </p:txBody>
      </p:sp>
      <p:sp>
        <p:nvSpPr>
          <p:cNvPr id="3" name="Text Placeholder 2">
            <a:extLst>
              <a:ext uri="{FF2B5EF4-FFF2-40B4-BE49-F238E27FC236}">
                <a16:creationId xmlns:a16="http://schemas.microsoft.com/office/drawing/2014/main" id="{25A64528-9FCA-3437-21DB-132931966C47}"/>
              </a:ext>
            </a:extLst>
          </p:cNvPr>
          <p:cNvSpPr>
            <a:spLocks noGrp="1"/>
          </p:cNvSpPr>
          <p:nvPr>
            <p:ph type="body" sz="quarter" idx="12"/>
          </p:nvPr>
        </p:nvSpPr>
        <p:spPr>
          <a:xfrm>
            <a:off x="722220" y="2184847"/>
            <a:ext cx="9676654" cy="3493721"/>
          </a:xfrm>
        </p:spPr>
        <p:txBody>
          <a:bodyPr/>
          <a:lstStyle/>
          <a:p>
            <a:pPr marL="0" indent="0">
              <a:buNone/>
            </a:pPr>
            <a:r>
              <a:rPr lang="en-GB" sz="2600" b="1"/>
              <a:t>You must: </a:t>
            </a:r>
          </a:p>
          <a:p>
            <a:r>
              <a:rPr lang="en-GB"/>
              <a:t>have the right to work in the UK</a:t>
            </a:r>
          </a:p>
          <a:p>
            <a:r>
              <a:rPr lang="en-GB"/>
              <a:t>be suitable to work with children</a:t>
            </a:r>
          </a:p>
          <a:p>
            <a:r>
              <a:rPr lang="en-GB"/>
              <a:t>be physically and mentally capable of caring for children </a:t>
            </a:r>
          </a:p>
        </p:txBody>
      </p:sp>
    </p:spTree>
    <p:extLst>
      <p:ext uri="{BB962C8B-B14F-4D97-AF65-F5344CB8AC3E}">
        <p14:creationId xmlns:p14="http://schemas.microsoft.com/office/powerpoint/2010/main" val="142030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7BAA1F-0725-F247-2B3E-76E5FDE2CD58}"/>
              </a:ext>
            </a:extLst>
          </p:cNvPr>
          <p:cNvSpPr>
            <a:spLocks noGrp="1"/>
          </p:cNvSpPr>
          <p:nvPr>
            <p:ph type="body" sz="quarter" idx="11"/>
          </p:nvPr>
        </p:nvSpPr>
        <p:spPr>
          <a:xfrm>
            <a:off x="744817" y="1842876"/>
            <a:ext cx="7573993" cy="914400"/>
          </a:xfrm>
        </p:spPr>
        <p:txBody>
          <a:bodyPr/>
          <a:lstStyle/>
          <a:p>
            <a:r>
              <a:rPr lang="en-GB"/>
              <a:t>Requirements to register</a:t>
            </a:r>
          </a:p>
          <a:p>
            <a:endParaRPr lang="en-GB"/>
          </a:p>
        </p:txBody>
      </p:sp>
      <p:sp>
        <p:nvSpPr>
          <p:cNvPr id="4" name="Text Placeholder 3">
            <a:extLst>
              <a:ext uri="{FF2B5EF4-FFF2-40B4-BE49-F238E27FC236}">
                <a16:creationId xmlns:a16="http://schemas.microsoft.com/office/drawing/2014/main" id="{4260B33C-BAE9-F16C-48D5-8579F81C7A81}"/>
              </a:ext>
            </a:extLst>
          </p:cNvPr>
          <p:cNvSpPr>
            <a:spLocks noGrp="1"/>
          </p:cNvSpPr>
          <p:nvPr>
            <p:ph type="body" sz="quarter" idx="12"/>
          </p:nvPr>
        </p:nvSpPr>
        <p:spPr/>
        <p:txBody>
          <a:bodyPr/>
          <a:lstStyle/>
          <a:p>
            <a:pPr marL="0" indent="0">
              <a:buNone/>
            </a:pPr>
            <a:r>
              <a:rPr lang="en-GB"/>
              <a:t>You must register with Ofsted or with a </a:t>
            </a:r>
            <a:r>
              <a:rPr lang="en-GB">
                <a:hlinkClick r:id="rId3"/>
              </a:rPr>
              <a:t>childminder agency</a:t>
            </a:r>
            <a:r>
              <a:rPr lang="en-GB"/>
              <a:t> (childcare on domestic premises only) if you are paid to look after children under 8 for more than 2 hours a day in a domestic dwelling and/or a non-domestic premises. </a:t>
            </a:r>
          </a:p>
          <a:p>
            <a:pPr marL="0" indent="0">
              <a:buNone/>
            </a:pPr>
            <a:r>
              <a:rPr lang="en-GB"/>
              <a:t>You could be prosecuted if you are not registered, and you provide childcare services that must be registered. </a:t>
            </a:r>
          </a:p>
        </p:txBody>
      </p:sp>
    </p:spTree>
    <p:extLst>
      <p:ext uri="{BB962C8B-B14F-4D97-AF65-F5344CB8AC3E}">
        <p14:creationId xmlns:p14="http://schemas.microsoft.com/office/powerpoint/2010/main" val="28163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4" y="1345710"/>
            <a:ext cx="5205536" cy="914400"/>
          </a:xfrm>
        </p:spPr>
        <p:txBody>
          <a:bodyPr/>
          <a:lstStyle/>
          <a:p>
            <a:r>
              <a:rPr lang="en-GB"/>
              <a:t>Disqualification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038169"/>
            <a:ext cx="10290492" cy="3493721"/>
          </a:xfrm>
        </p:spPr>
        <p:txBody>
          <a:bodyPr lIns="91440" tIns="45720" rIns="91440" bIns="45720" anchor="t"/>
          <a:lstStyle/>
          <a:p>
            <a:pPr marL="0" indent="0">
              <a:buNone/>
            </a:pPr>
            <a:r>
              <a:rPr lang="en-GB" sz="2400" b="1">
                <a:latin typeface="Tahoma"/>
                <a:ea typeface="Tahoma"/>
                <a:cs typeface="Tahoma"/>
              </a:rPr>
              <a:t>You are disqualified from registration if: </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convicted </a:t>
            </a:r>
            <a:r>
              <a:rPr lang="en-GB">
                <a:latin typeface="Tahoma"/>
                <a:ea typeface="Tahoma"/>
                <a:cs typeface="Tahoma"/>
              </a:rPr>
              <a:t>of</a:t>
            </a:r>
            <a:r>
              <a:rPr lang="en-GB" sz="2400">
                <a:latin typeface="Tahoma"/>
                <a:ea typeface="Tahoma"/>
                <a:cs typeface="Tahoma"/>
              </a:rPr>
              <a:t> a serious offence or are barred from working with children</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refused registration from Ofsted before</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made subject to an order or determination removing a child from your care or preventing a child from living with you</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our registration has been cancelled for a reason other than not paying your annual fee</a:t>
            </a:r>
          </a:p>
          <a:p>
            <a:pPr marL="0" indent="0">
              <a:buNone/>
            </a:pPr>
            <a:endParaRPr lang="en-GB"/>
          </a:p>
        </p:txBody>
      </p:sp>
    </p:spTree>
    <p:extLst>
      <p:ext uri="{BB962C8B-B14F-4D97-AF65-F5344CB8AC3E}">
        <p14:creationId xmlns:p14="http://schemas.microsoft.com/office/powerpoint/2010/main" val="34585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3" y="1872182"/>
            <a:ext cx="6959209" cy="914400"/>
          </a:xfrm>
        </p:spPr>
        <p:txBody>
          <a:bodyPr/>
          <a:lstStyle/>
          <a:p>
            <a:r>
              <a:rPr lang="en-GB"/>
              <a:t>Disqualification by association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564641"/>
            <a:ext cx="10290492" cy="3493721"/>
          </a:xfrm>
        </p:spPr>
        <p:txBody>
          <a:bodyPr/>
          <a:lstStyle/>
          <a:p>
            <a:pPr marL="0" indent="0">
              <a:lnSpc>
                <a:spcPct val="100000"/>
              </a:lnSpc>
              <a:buNone/>
            </a:pPr>
            <a:r>
              <a:rPr lang="en-GB" sz="2400"/>
              <a:t>If applying to be a </a:t>
            </a:r>
            <a:r>
              <a:rPr lang="en-GB" sz="2400" b="1"/>
              <a:t>childcare on domestic premises provider</a:t>
            </a:r>
            <a:r>
              <a:rPr lang="en-GB" sz="2400"/>
              <a:t>,</a:t>
            </a:r>
            <a:r>
              <a:rPr lang="en-GB" sz="2400" b="1"/>
              <a:t> </a:t>
            </a:r>
            <a:r>
              <a:rPr lang="en-GB" sz="2400"/>
              <a:t>you are </a:t>
            </a:r>
            <a:r>
              <a:rPr lang="en-GB" sz="2400" b="1"/>
              <a:t>disqualified by association</a:t>
            </a:r>
            <a:r>
              <a:rPr lang="en-GB" sz="2400"/>
              <a:t> if: </a:t>
            </a:r>
          </a:p>
          <a:p>
            <a:pPr>
              <a:lnSpc>
                <a:spcPct val="100000"/>
              </a:lnSpc>
            </a:pPr>
            <a:r>
              <a:rPr lang="en-GB" sz="2400"/>
              <a:t>you live in the same premises as another person who is disqualified</a:t>
            </a:r>
            <a:endParaRPr lang="en-GB"/>
          </a:p>
          <a:p>
            <a:pPr marL="0" indent="0">
              <a:lnSpc>
                <a:spcPct val="100000"/>
              </a:lnSpc>
              <a:buNone/>
            </a:pPr>
            <a:r>
              <a:rPr lang="en-GB" sz="2400" b="1"/>
              <a:t>or</a:t>
            </a:r>
            <a:r>
              <a:rPr lang="en-GB" sz="2400"/>
              <a:t> </a:t>
            </a:r>
          </a:p>
          <a:p>
            <a:pPr>
              <a:lnSpc>
                <a:spcPct val="100000"/>
              </a:lnSpc>
            </a:pPr>
            <a:r>
              <a:rPr lang="en-GB" sz="2400"/>
              <a:t>you live in a household where a disqualified person is employed </a:t>
            </a:r>
          </a:p>
          <a:p>
            <a:pPr>
              <a:lnSpc>
                <a:spcPct val="100000"/>
              </a:lnSpc>
            </a:pPr>
            <a:endParaRPr lang="en-GB"/>
          </a:p>
          <a:p>
            <a:pPr marL="0" indent="0">
              <a:lnSpc>
                <a:spcPct val="100000"/>
              </a:lnSpc>
              <a:buNone/>
            </a:pPr>
            <a:endParaRPr lang="en-GB" sz="2400"/>
          </a:p>
          <a:p>
            <a:endParaRPr lang="en-GB"/>
          </a:p>
        </p:txBody>
      </p:sp>
    </p:spTree>
    <p:extLst>
      <p:ext uri="{BB962C8B-B14F-4D97-AF65-F5344CB8AC3E}">
        <p14:creationId xmlns:p14="http://schemas.microsoft.com/office/powerpoint/2010/main" val="10205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DB7A82-2B77-9CFE-8FD1-EFF14F274E8C}"/>
              </a:ext>
            </a:extLst>
          </p:cNvPr>
          <p:cNvSpPr>
            <a:spLocks noGrp="1"/>
          </p:cNvSpPr>
          <p:nvPr>
            <p:ph type="body" sz="quarter" idx="11"/>
          </p:nvPr>
        </p:nvSpPr>
        <p:spPr>
          <a:xfrm>
            <a:off x="890464" y="1440012"/>
            <a:ext cx="5205536" cy="914400"/>
          </a:xfrm>
        </p:spPr>
        <p:txBody>
          <a:bodyPr/>
          <a:lstStyle/>
          <a:p>
            <a:r>
              <a:rPr lang="en-GB"/>
              <a:t>Registration exemptions </a:t>
            </a:r>
          </a:p>
        </p:txBody>
      </p:sp>
      <p:sp>
        <p:nvSpPr>
          <p:cNvPr id="7" name="Text Placeholder 2">
            <a:extLst>
              <a:ext uri="{FF2B5EF4-FFF2-40B4-BE49-F238E27FC236}">
                <a16:creationId xmlns:a16="http://schemas.microsoft.com/office/drawing/2014/main" id="{84AD836E-C676-A826-7B57-6639688D8102}"/>
              </a:ext>
            </a:extLst>
          </p:cNvPr>
          <p:cNvSpPr txBox="1">
            <a:spLocks/>
          </p:cNvSpPr>
          <p:nvPr/>
        </p:nvSpPr>
        <p:spPr>
          <a:xfrm>
            <a:off x="890464" y="2050648"/>
            <a:ext cx="9676654" cy="34937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a:t>Not all people who care for children are required to register with Ofsted or a childminding agency. For example, a childcare provider is exempt if they care for an individual child for less than 2 hours per day. </a:t>
            </a:r>
          </a:p>
          <a:p>
            <a:pPr marL="0" indent="0" algn="l">
              <a:buNone/>
            </a:pPr>
            <a:r>
              <a:rPr lang="en-GB"/>
              <a:t>Ofsted’s </a:t>
            </a:r>
            <a:r>
              <a:rPr lang="en-GB">
                <a:hlinkClick r:id="rId3"/>
              </a:rPr>
              <a:t>exemption from registration guidance</a:t>
            </a:r>
            <a:r>
              <a:rPr lang="en-GB"/>
              <a:t> sets out:</a:t>
            </a:r>
          </a:p>
          <a:p>
            <a:r>
              <a:rPr lang="en-GB"/>
              <a:t>when you must register</a:t>
            </a:r>
          </a:p>
          <a:p>
            <a:r>
              <a:rPr lang="en-GB"/>
              <a:t>when you cannot register</a:t>
            </a:r>
          </a:p>
          <a:p>
            <a:r>
              <a:rPr lang="en-GB"/>
              <a:t>when you do not have to register but choose to</a:t>
            </a:r>
          </a:p>
          <a:p>
            <a:r>
              <a:rPr lang="en-GB"/>
              <a:t>how to contact Ofsted about an exemption for temporary provision</a:t>
            </a:r>
          </a:p>
          <a:p>
            <a:pPr marL="0" indent="0">
              <a:buFont typeface="Wingdings" panose="05000000000000000000" pitchFamily="2" charset="2"/>
              <a:buNone/>
            </a:pPr>
            <a:endParaRPr lang="en-GB"/>
          </a:p>
          <a:p>
            <a:pPr marL="0" indent="0">
              <a:buFont typeface="Wingdings" panose="05000000000000000000" pitchFamily="2" charset="2"/>
              <a:buNone/>
            </a:pPr>
            <a:endParaRPr lang="en-GB"/>
          </a:p>
        </p:txBody>
      </p:sp>
    </p:spTree>
    <p:extLst>
      <p:ext uri="{BB962C8B-B14F-4D97-AF65-F5344CB8AC3E}">
        <p14:creationId xmlns:p14="http://schemas.microsoft.com/office/powerpoint/2010/main" val="192933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3" y="2316636"/>
            <a:ext cx="10858067" cy="3493721"/>
          </a:xfrm>
        </p:spPr>
        <p:txBody>
          <a:bodyPr/>
          <a:lstStyle/>
          <a:p>
            <a:r>
              <a:rPr lang="en-GB"/>
              <a:t>Looking after children aged 8 or over</a:t>
            </a:r>
          </a:p>
          <a:p>
            <a:r>
              <a:rPr lang="en-GB"/>
              <a:t>Looking after children for fewer than 2 hours a day</a:t>
            </a:r>
          </a:p>
          <a:p>
            <a:r>
              <a:rPr lang="en-GB"/>
              <a:t>Caring for children as the children’s parent, step-parent, foster parent or relative (such as a grandparent) – relatives also include people related by marriage, civil partnerships and half-siblings </a:t>
            </a:r>
          </a:p>
          <a:p>
            <a:r>
              <a:rPr lang="en-GB"/>
              <a:t>Caring for 1 or 2 families’ children at any one time in the home of 1 of the families (a nanny) </a:t>
            </a:r>
          </a:p>
        </p:txBody>
      </p:sp>
    </p:spTree>
    <p:extLst>
      <p:ext uri="{BB962C8B-B14F-4D97-AF65-F5344CB8AC3E}">
        <p14:creationId xmlns:p14="http://schemas.microsoft.com/office/powerpoint/2010/main" val="393473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90587" y="1730048"/>
            <a:ext cx="9341677" cy="914400"/>
          </a:xfrm>
        </p:spPr>
        <p:txBody>
          <a:bodyPr/>
          <a:lstStyle/>
          <a:p>
            <a:r>
              <a:rPr lang="en-GB"/>
              <a:t>Further 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90587" y="2446275"/>
            <a:ext cx="9717541" cy="3493721"/>
          </a:xfrm>
        </p:spPr>
        <p:txBody>
          <a:bodyPr/>
          <a:lstStyle/>
          <a:p>
            <a:pPr>
              <a:lnSpc>
                <a:spcPct val="100000"/>
              </a:lnSpc>
            </a:pPr>
            <a:r>
              <a:rPr lang="en-GB"/>
              <a:t>Looking after children of a friend or multiple friends for less than 3 hours a day for some payment</a:t>
            </a:r>
          </a:p>
          <a:p>
            <a:pPr>
              <a:lnSpc>
                <a:spcPct val="100000"/>
              </a:lnSpc>
            </a:pPr>
            <a:r>
              <a:rPr lang="en-GB"/>
              <a:t>Babysitting (looking after children at home between 6pm and 2am)</a:t>
            </a:r>
          </a:p>
          <a:p>
            <a:pPr>
              <a:lnSpc>
                <a:spcPct val="100000"/>
              </a:lnSpc>
            </a:pPr>
            <a:r>
              <a:rPr lang="en-GB"/>
              <a:t>Providing home education to a child of school age who is educated outside school full time</a:t>
            </a:r>
          </a:p>
        </p:txBody>
      </p:sp>
    </p:spTree>
    <p:extLst>
      <p:ext uri="{BB962C8B-B14F-4D97-AF65-F5344CB8AC3E}">
        <p14:creationId xmlns:p14="http://schemas.microsoft.com/office/powerpoint/2010/main" val="70339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985EE-68A5-1EA3-952E-C1B4684D51B7}"/>
              </a:ext>
            </a:extLst>
          </p:cNvPr>
          <p:cNvSpPr>
            <a:spLocks noGrp="1"/>
          </p:cNvSpPr>
          <p:nvPr>
            <p:ph type="body" sz="quarter" idx="10"/>
          </p:nvPr>
        </p:nvSpPr>
        <p:spPr/>
        <p:txBody>
          <a:bodyPr/>
          <a:lstStyle/>
          <a:p>
            <a:r>
              <a:rPr lang="en-GB" sz="4400"/>
              <a:t>Choosing the right registration</a:t>
            </a:r>
          </a:p>
        </p:txBody>
      </p:sp>
    </p:spTree>
    <p:extLst>
      <p:ext uri="{BB962C8B-B14F-4D97-AF65-F5344CB8AC3E}">
        <p14:creationId xmlns:p14="http://schemas.microsoft.com/office/powerpoint/2010/main" val="16632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5FC978-F1A1-023E-E14D-63A3E8A18E5E}"/>
              </a:ext>
            </a:extLst>
          </p:cNvPr>
          <p:cNvSpPr>
            <a:spLocks noGrp="1"/>
          </p:cNvSpPr>
          <p:nvPr>
            <p:ph type="pic" sz="quarter" idx="14"/>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Compulsory part of the Childcare Register</a:t>
            </a:r>
          </a:p>
        </p:txBody>
      </p:sp>
      <p:sp>
        <p:nvSpPr>
          <p:cNvPr id="3" name="Picture Placeholder 2">
            <a:extLst>
              <a:ext uri="{FF2B5EF4-FFF2-40B4-BE49-F238E27FC236}">
                <a16:creationId xmlns:a16="http://schemas.microsoft.com/office/drawing/2014/main" id="{68ACE152-FF01-2E58-5DD9-B0F7E8ACAA5F}"/>
              </a:ext>
            </a:extLst>
          </p:cNvPr>
          <p:cNvSpPr>
            <a:spLocks noGrp="1"/>
          </p:cNvSpPr>
          <p:nvPr>
            <p:ph type="pic" sz="quarter" idx="15"/>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Voluntary part of the Childcare Register</a:t>
            </a:r>
          </a:p>
        </p:txBody>
      </p:sp>
      <p:sp>
        <p:nvSpPr>
          <p:cNvPr id="4" name="Text Placeholder 3">
            <a:extLst>
              <a:ext uri="{FF2B5EF4-FFF2-40B4-BE49-F238E27FC236}">
                <a16:creationId xmlns:a16="http://schemas.microsoft.com/office/drawing/2014/main" id="{DD9700EB-0808-852A-1D3F-4944D298CB09}"/>
              </a:ext>
            </a:extLst>
          </p:cNvPr>
          <p:cNvSpPr>
            <a:spLocks noGrp="1"/>
          </p:cNvSpPr>
          <p:nvPr>
            <p:ph type="body" sz="quarter" idx="16"/>
          </p:nvPr>
        </p:nvSpPr>
        <p:spPr>
          <a:xfrm>
            <a:off x="1483102" y="3952876"/>
            <a:ext cx="2537913" cy="569546"/>
          </a:xfrm>
        </p:spPr>
        <p:txBody>
          <a:bodyPr/>
          <a:lstStyle/>
          <a:p>
            <a:pPr algn="ctr"/>
            <a:r>
              <a:rPr lang="en-GB" sz="2000" b="0"/>
              <a:t>Looking after children from birth to 31 August after their 5th birthday</a:t>
            </a:r>
          </a:p>
        </p:txBody>
      </p:sp>
      <p:sp>
        <p:nvSpPr>
          <p:cNvPr id="5" name="Text Placeholder 4">
            <a:extLst>
              <a:ext uri="{FF2B5EF4-FFF2-40B4-BE49-F238E27FC236}">
                <a16:creationId xmlns:a16="http://schemas.microsoft.com/office/drawing/2014/main" id="{9D2AEC0F-1722-AA8F-14C4-9851DA4E82CE}"/>
              </a:ext>
            </a:extLst>
          </p:cNvPr>
          <p:cNvSpPr>
            <a:spLocks noGrp="1"/>
          </p:cNvSpPr>
          <p:nvPr>
            <p:ph type="body" sz="quarter" idx="17"/>
          </p:nvPr>
        </p:nvSpPr>
        <p:spPr>
          <a:xfrm>
            <a:off x="4968278" y="3952876"/>
            <a:ext cx="2227976" cy="569546"/>
          </a:xfrm>
        </p:spPr>
        <p:txBody>
          <a:bodyPr/>
          <a:lstStyle/>
          <a:p>
            <a:pPr algn="ctr"/>
            <a:r>
              <a:rPr lang="en-GB" sz="2000" b="0"/>
              <a:t>Looking after children aged five up to their 8th birthday</a:t>
            </a:r>
          </a:p>
        </p:txBody>
      </p:sp>
      <p:sp>
        <p:nvSpPr>
          <p:cNvPr id="6" name="Text Placeholder 5">
            <a:extLst>
              <a:ext uri="{FF2B5EF4-FFF2-40B4-BE49-F238E27FC236}">
                <a16:creationId xmlns:a16="http://schemas.microsoft.com/office/drawing/2014/main" id="{ED0C96E3-5147-7B29-3B4E-8915405491B6}"/>
              </a:ext>
            </a:extLst>
          </p:cNvPr>
          <p:cNvSpPr>
            <a:spLocks noGrp="1"/>
          </p:cNvSpPr>
          <p:nvPr>
            <p:ph type="body" sz="quarter" idx="18"/>
          </p:nvPr>
        </p:nvSpPr>
        <p:spPr>
          <a:xfrm>
            <a:off x="8147739" y="3694771"/>
            <a:ext cx="2528545" cy="787508"/>
          </a:xfrm>
        </p:spPr>
        <p:txBody>
          <a:bodyPr/>
          <a:lstStyle/>
          <a:p>
            <a:pPr algn="ctr"/>
            <a:r>
              <a:rPr lang="en-GB" sz="2000" b="0"/>
              <a:t>Caring for children aged eight and over</a:t>
            </a:r>
            <a:br>
              <a:rPr lang="en-GB" sz="2000" b="0"/>
            </a:br>
            <a:r>
              <a:rPr lang="en-GB"/>
              <a:t>or</a:t>
            </a:r>
            <a:br>
              <a:rPr lang="en-GB" sz="2000" b="0"/>
            </a:br>
            <a:r>
              <a:rPr lang="en-GB" sz="2000" b="0"/>
              <a:t>If you do not need to register by law, you can choose to exempt childcare voluntarily</a:t>
            </a:r>
          </a:p>
        </p:txBody>
      </p:sp>
      <p:sp>
        <p:nvSpPr>
          <p:cNvPr id="7" name="Text Placeholder 6">
            <a:extLst>
              <a:ext uri="{FF2B5EF4-FFF2-40B4-BE49-F238E27FC236}">
                <a16:creationId xmlns:a16="http://schemas.microsoft.com/office/drawing/2014/main" id="{A27E1C0D-579C-56EB-79B1-E68308D97DF9}"/>
              </a:ext>
            </a:extLst>
          </p:cNvPr>
          <p:cNvSpPr>
            <a:spLocks noGrp="1"/>
          </p:cNvSpPr>
          <p:nvPr>
            <p:ph type="body" sz="quarter" idx="19"/>
          </p:nvPr>
        </p:nvSpPr>
        <p:spPr/>
        <p:txBody>
          <a:bodyPr/>
          <a:lstStyle/>
          <a:p>
            <a:r>
              <a:rPr lang="en-GB"/>
              <a:t>Which register to join</a:t>
            </a:r>
          </a:p>
        </p:txBody>
      </p:sp>
      <p:sp>
        <p:nvSpPr>
          <p:cNvPr id="8" name="Picture Placeholder 7">
            <a:extLst>
              <a:ext uri="{FF2B5EF4-FFF2-40B4-BE49-F238E27FC236}">
                <a16:creationId xmlns:a16="http://schemas.microsoft.com/office/drawing/2014/main" id="{860E731A-F284-77A2-4F29-204CE23D76C0}"/>
              </a:ext>
            </a:extLst>
          </p:cNvPr>
          <p:cNvSpPr>
            <a:spLocks noGrp="1"/>
          </p:cNvSpPr>
          <p:nvPr>
            <p:ph type="pic" sz="quarter" idx="20"/>
          </p:nvPr>
        </p:nvSpPr>
        <p:spPr>
          <a:xfrm>
            <a:off x="1358900" y="2579649"/>
            <a:ext cx="2809875" cy="1373226"/>
          </a:xfrm>
        </p:spPr>
        <p:txBody>
          <a:bodyPr/>
          <a:lstStyle/>
          <a:p>
            <a:pPr marL="0" indent="0" algn="ctr">
              <a:buNone/>
            </a:pP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Early Years Register</a:t>
            </a:r>
          </a:p>
          <a:p>
            <a:endParaRPr lang="en-GB"/>
          </a:p>
        </p:txBody>
      </p:sp>
      <p:cxnSp>
        <p:nvCxnSpPr>
          <p:cNvPr id="13" name="Straight Connector 12">
            <a:extLst>
              <a:ext uri="{FF2B5EF4-FFF2-40B4-BE49-F238E27FC236}">
                <a16:creationId xmlns:a16="http://schemas.microsoft.com/office/drawing/2014/main" id="{48AD2FE2-51F5-1D65-3564-CB3F76603C10}"/>
              </a:ext>
            </a:extLst>
          </p:cNvPr>
          <p:cNvCxnSpPr/>
          <p:nvPr/>
        </p:nvCxnSpPr>
        <p:spPr>
          <a:xfrm>
            <a:off x="1613210"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915268-F3C5-C806-9AA4-A6EBCCCB3BD9}"/>
              </a:ext>
            </a:extLst>
          </p:cNvPr>
          <p:cNvCxnSpPr/>
          <p:nvPr/>
        </p:nvCxnSpPr>
        <p:spPr>
          <a:xfrm>
            <a:off x="4995746"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40EED-29E2-B44B-FF15-373E3D4A4063}"/>
              </a:ext>
            </a:extLst>
          </p:cNvPr>
          <p:cNvCxnSpPr/>
          <p:nvPr/>
        </p:nvCxnSpPr>
        <p:spPr>
          <a:xfrm>
            <a:off x="8315093"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domestic </a:t>
            </a:r>
            <a:r>
              <a:rPr lang="en-GB" sz="2800" b="0" i="0">
                <a:effectLst/>
              </a:rPr>
              <a:t>provider is a group of 5 or more individuals providing or assisting with the provision of childcare in someone’s home. They look after at least 1 child for more than 2 hours </a:t>
            </a:r>
            <a:r>
              <a:rPr lang="en-GB" sz="2800"/>
              <a:t>a day and receive payment. They </a:t>
            </a:r>
            <a:r>
              <a:rPr lang="en-GB" sz="2800" b="0" i="0">
                <a:effectLst/>
              </a:rPr>
              <a:t>can also work some of their time from approved non-domestic premises if they choose to. Childcare on domestic providers can register with Ofsted or a childminding agency. </a:t>
            </a:r>
          </a:p>
        </p:txBody>
      </p:sp>
    </p:spTree>
    <p:extLst>
      <p:ext uri="{BB962C8B-B14F-4D97-AF65-F5344CB8AC3E}">
        <p14:creationId xmlns:p14="http://schemas.microsoft.com/office/powerpoint/2010/main" val="132346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CC8E9FE-7BBA-F1D5-B4EA-5A6C0B22C485}"/>
              </a:ext>
            </a:extLst>
          </p:cNvPr>
          <p:cNvGraphicFramePr>
            <a:graphicFrameLocks noGrp="1"/>
          </p:cNvGraphicFramePr>
          <p:nvPr>
            <p:extLst>
              <p:ext uri="{D42A27DB-BD31-4B8C-83A1-F6EECF244321}">
                <p14:modId xmlns:p14="http://schemas.microsoft.com/office/powerpoint/2010/main" val="902150890"/>
              </p:ext>
            </p:extLst>
          </p:nvPr>
        </p:nvGraphicFramePr>
        <p:xfrm>
          <a:off x="267630" y="904725"/>
          <a:ext cx="11716215" cy="5773806"/>
        </p:xfrm>
        <a:graphic>
          <a:graphicData uri="http://schemas.openxmlformats.org/drawingml/2006/table">
            <a:tbl>
              <a:tblPr firstRow="1" bandRow="1">
                <a:tableStyleId>{5C22544A-7EE6-4342-B048-85BDC9FD1C3A}</a:tableStyleId>
              </a:tblPr>
              <a:tblGrid>
                <a:gridCol w="2876305">
                  <a:extLst>
                    <a:ext uri="{9D8B030D-6E8A-4147-A177-3AD203B41FA5}">
                      <a16:colId xmlns:a16="http://schemas.microsoft.com/office/drawing/2014/main" val="1561696051"/>
                    </a:ext>
                  </a:extLst>
                </a:gridCol>
                <a:gridCol w="4135095">
                  <a:extLst>
                    <a:ext uri="{9D8B030D-6E8A-4147-A177-3AD203B41FA5}">
                      <a16:colId xmlns:a16="http://schemas.microsoft.com/office/drawing/2014/main" val="4178295985"/>
                    </a:ext>
                  </a:extLst>
                </a:gridCol>
                <a:gridCol w="4704815">
                  <a:extLst>
                    <a:ext uri="{9D8B030D-6E8A-4147-A177-3AD203B41FA5}">
                      <a16:colId xmlns:a16="http://schemas.microsoft.com/office/drawing/2014/main" val="3418465572"/>
                    </a:ext>
                  </a:extLst>
                </a:gridCol>
              </a:tblGrid>
              <a:tr h="653153">
                <a:tc>
                  <a:txBody>
                    <a:bodyPr/>
                    <a:lstStyle/>
                    <a:p>
                      <a:endParaRPr lang="en-GB">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domestic premises (CoDP)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non-domestic premises (CoNDP)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extLst>
                  <a:ext uri="{0D108BD9-81ED-4DB2-BD59-A6C34878D82A}">
                    <a16:rowId xmlns:a16="http://schemas.microsoft.com/office/drawing/2014/main" val="4100262145"/>
                  </a:ext>
                </a:extLst>
              </a:tr>
              <a:tr h="1260674">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 I work from domestic and approved non-domestic premises?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work most of your time from approved non-domestic premises, as long as you spend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some</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of your time working from your domestic premises.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only work from approved non-domestic premises. You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cannot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work from any domestic premises at any time.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40172"/>
                  </a:ext>
                </a:extLst>
              </a:tr>
              <a:tr h="872516">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How many people can provide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must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at least 5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or assisting with the provision of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can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any number of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childcare if they meet the relevant requirements. </a:t>
                      </a:r>
                      <a:endParaRPr lang="en-GB"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812667"/>
                  </a:ext>
                </a:extLst>
              </a:tr>
              <a:tr h="957492">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Will I need an enhanced DBS check with barred 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 everyone caring for children will need an enhanced DBS check with barred lists. This will need to be a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home-based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all people who make up the ‘registered person’ will need an enhanced DBS check with barred lists</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This will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not</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need to be a home-based check.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602199"/>
                  </a:ext>
                </a:extLst>
              </a:tr>
              <a:tr h="1097703">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household members require DBS checks?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Anyone aged 16 or over living or working in the home where the childcare is provided will also need to apply for an enhanced DBS check with barred lists.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Ofsted will only request checks from those people who make up the ‘registered person’.</a:t>
                      </a:r>
                      <a:endParaRPr lang="en-GB" sz="1600">
                        <a:solidFill>
                          <a:srgbClr val="170C59"/>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850505"/>
                  </a:ext>
                </a:extLst>
              </a:tr>
              <a:tr h="688920">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I need to follow requirements of school- and group-based EYFS?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(if applying to be on the Early Years Register).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756086"/>
                  </a:ext>
                </a:extLst>
              </a:tr>
            </a:tbl>
          </a:graphicData>
        </a:graphic>
      </p:graphicFrame>
      <p:sp>
        <p:nvSpPr>
          <p:cNvPr id="7" name="TextBox 6">
            <a:extLst>
              <a:ext uri="{FF2B5EF4-FFF2-40B4-BE49-F238E27FC236}">
                <a16:creationId xmlns:a16="http://schemas.microsoft.com/office/drawing/2014/main" id="{4D0A5853-ACD3-FB97-319A-7C0A7A3F69B7}"/>
              </a:ext>
            </a:extLst>
          </p:cNvPr>
          <p:cNvSpPr txBox="1"/>
          <p:nvPr/>
        </p:nvSpPr>
        <p:spPr>
          <a:xfrm>
            <a:off x="1200014" y="137651"/>
            <a:ext cx="11070644" cy="584775"/>
          </a:xfrm>
          <a:prstGeom prst="rect">
            <a:avLst/>
          </a:prstGeom>
          <a:noFill/>
        </p:spPr>
        <p:txBody>
          <a:bodyPr wrap="square">
            <a:spAutoFit/>
          </a:bodyPr>
          <a:lstStyle/>
          <a:p>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Choosing the right registration –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or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CoNDP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669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1985F-06C5-BBF7-7300-DF87DDEC331B}"/>
              </a:ext>
            </a:extLst>
          </p:cNvPr>
          <p:cNvSpPr>
            <a:spLocks noGrp="1"/>
          </p:cNvSpPr>
          <p:nvPr>
            <p:ph type="body" sz="quarter" idx="11"/>
          </p:nvPr>
        </p:nvSpPr>
        <p:spPr>
          <a:xfrm>
            <a:off x="352112" y="703546"/>
            <a:ext cx="5502314" cy="914400"/>
          </a:xfrm>
        </p:spPr>
        <p:txBody>
          <a:bodyPr lIns="91440" tIns="45720" rIns="91440" bIns="45720" anchor="t"/>
          <a:lstStyle/>
          <a:p>
            <a:r>
              <a:rPr lang="en-US" sz="2400">
                <a:latin typeface="Tahoma"/>
                <a:ea typeface="Tahoma"/>
                <a:cs typeface="Tahoma"/>
              </a:rPr>
              <a:t>Choosing the right registration</a:t>
            </a:r>
            <a:endParaRPr lang="en-US" sz="2400"/>
          </a:p>
        </p:txBody>
      </p:sp>
      <p:sp>
        <p:nvSpPr>
          <p:cNvPr id="3" name="Text Placeholder 2">
            <a:extLst>
              <a:ext uri="{FF2B5EF4-FFF2-40B4-BE49-F238E27FC236}">
                <a16:creationId xmlns:a16="http://schemas.microsoft.com/office/drawing/2014/main" id="{B670FF68-3863-C536-49E7-C19270544797}"/>
              </a:ext>
            </a:extLst>
          </p:cNvPr>
          <p:cNvSpPr>
            <a:spLocks noGrp="1"/>
          </p:cNvSpPr>
          <p:nvPr>
            <p:ph type="body" sz="quarter" idx="12"/>
          </p:nvPr>
        </p:nvSpPr>
        <p:spPr>
          <a:xfrm>
            <a:off x="475937" y="2386227"/>
            <a:ext cx="3718533" cy="3493721"/>
          </a:xfrm>
        </p:spPr>
        <p:txBody>
          <a:bodyPr lIns="91440" tIns="45720" rIns="91440" bIns="45720" anchor="t"/>
          <a:lstStyle/>
          <a:p>
            <a:r>
              <a:rPr lang="en-US">
                <a:latin typeface="Tahoma"/>
                <a:ea typeface="Tahoma"/>
                <a:cs typeface="Tahoma"/>
              </a:rPr>
              <a:t>This flow-chart shows the different options for registering with Ofsted, depending on the number of people providing childcare and where the childcare takes place</a:t>
            </a:r>
          </a:p>
          <a:p>
            <a:endParaRPr lang="en-US"/>
          </a:p>
        </p:txBody>
      </p:sp>
      <p:sp>
        <p:nvSpPr>
          <p:cNvPr id="4" name="Slide Number Placeholder 3">
            <a:extLst>
              <a:ext uri="{FF2B5EF4-FFF2-40B4-BE49-F238E27FC236}">
                <a16:creationId xmlns:a16="http://schemas.microsoft.com/office/drawing/2014/main" id="{F728B0E6-9FF4-ADC8-506D-C92BE5D48674}"/>
              </a:ext>
            </a:extLst>
          </p:cNvPr>
          <p:cNvSpPr>
            <a:spLocks noGrp="1"/>
          </p:cNvSpPr>
          <p:nvPr>
            <p:ph type="sldNum" sz="quarter" idx="4294967295"/>
          </p:nvPr>
        </p:nvSpPr>
        <p:spPr>
          <a:xfrm>
            <a:off x="0" y="-1471613"/>
            <a:ext cx="0" cy="0"/>
          </a:xfrm>
        </p:spPr>
        <p:txBody>
          <a:bodyPr/>
          <a:lstStyle/>
          <a:p>
            <a:r>
              <a:rPr lang="en-GB">
                <a:latin typeface="Tahoma" panose="020B0604030504040204" pitchFamily="34" charset="0"/>
                <a:ea typeface="Tahoma" panose="020B0604030504040204" pitchFamily="34" charset="0"/>
                <a:cs typeface="Tahoma" panose="020B0604030504040204" pitchFamily="34" charset="0"/>
              </a:rPr>
              <a:t> </a:t>
            </a:r>
            <a:endParaRPr lang="en-GB"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0756C43A-16DB-1FA8-47CA-26B03CBC6AF4}"/>
              </a:ext>
            </a:extLst>
          </p:cNvPr>
          <p:cNvSpPr>
            <a:spLocks noChangeArrowheads="1"/>
          </p:cNvSpPr>
          <p:nvPr/>
        </p:nvSpPr>
        <p:spPr bwMode="auto">
          <a:xfrm>
            <a:off x="0" y="-14709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A diagram of a family&#10;&#10;AI-generated content may be incorrect.">
            <a:extLst>
              <a:ext uri="{FF2B5EF4-FFF2-40B4-BE49-F238E27FC236}">
                <a16:creationId xmlns:a16="http://schemas.microsoft.com/office/drawing/2014/main" id="{996C7996-8B4C-01FE-1DD5-A263ED92E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82" y="1236946"/>
            <a:ext cx="7370377" cy="5539740"/>
          </a:xfrm>
          <a:prstGeom prst="rect">
            <a:avLst/>
          </a:prstGeom>
        </p:spPr>
      </p:pic>
    </p:spTree>
    <p:extLst>
      <p:ext uri="{BB962C8B-B14F-4D97-AF65-F5344CB8AC3E}">
        <p14:creationId xmlns:p14="http://schemas.microsoft.com/office/powerpoint/2010/main" val="27613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The ‘registered person’</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2316636"/>
            <a:ext cx="9942676" cy="3493721"/>
          </a:xfrm>
        </p:spPr>
        <p:txBody>
          <a:bodyPr/>
          <a:lstStyle/>
          <a:p>
            <a:pPr marL="0" indent="0">
              <a:buNone/>
            </a:pPr>
            <a:r>
              <a:rPr lang="en-GB"/>
              <a:t>The registered person will be an individual or an organisation that is registered to provide childcare. This means that for:</a:t>
            </a:r>
          </a:p>
          <a:p>
            <a:r>
              <a:rPr lang="en-GB"/>
              <a:t>an individual owner of a daycare – the individual owner will be the registered person</a:t>
            </a:r>
          </a:p>
          <a:p>
            <a:r>
              <a:rPr lang="en-GB"/>
              <a:t>a daycare organisation owned by a company or group – the company or group will be the registered person</a:t>
            </a:r>
          </a:p>
          <a:p>
            <a:r>
              <a:rPr lang="en-GB"/>
              <a:t>a school with one of the </a:t>
            </a:r>
            <a:r>
              <a:rPr lang="en-GB">
                <a:hlinkClick r:id="rId3"/>
              </a:rPr>
              <a:t>allowed daycare types</a:t>
            </a:r>
            <a:r>
              <a:rPr lang="en-GB"/>
              <a:t> – the group of individuals who run the school, for example the board of governors, will be the registered person</a:t>
            </a:r>
          </a:p>
        </p:txBody>
      </p:sp>
    </p:spTree>
    <p:extLst>
      <p:ext uri="{BB962C8B-B14F-4D97-AF65-F5344CB8AC3E}">
        <p14:creationId xmlns:p14="http://schemas.microsoft.com/office/powerpoint/2010/main" val="147082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158240"/>
            <a:ext cx="8550778" cy="1277629"/>
          </a:xfrm>
        </p:spPr>
        <p:txBody>
          <a:bodyPr/>
          <a:lstStyle/>
          <a:p>
            <a:r>
              <a:rPr lang="en-GB"/>
              <a:t>The ‘nominated individual’</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1898470"/>
            <a:ext cx="9942676" cy="3911888"/>
          </a:xfrm>
        </p:spPr>
        <p:txBody>
          <a:bodyPr/>
          <a:lstStyle/>
          <a:p>
            <a:pPr marL="0" indent="0">
              <a:buNone/>
            </a:pPr>
            <a:r>
              <a:rPr lang="en-GB"/>
              <a:t>The ‘nominated individual’ will usually complete the application for schools or daycare organisations owned by a company or group. To be the nominated individual of a group, you must be one of the registered individuals who is chosen to represent them and the daycare with Ofsted.</a:t>
            </a:r>
          </a:p>
          <a:p>
            <a:pPr marL="0" indent="0">
              <a:buNone/>
            </a:pPr>
            <a:r>
              <a:rPr lang="en-GB"/>
              <a:t>To be the nominated individual of a daycare organisation owned by a company or group with:</a:t>
            </a:r>
          </a:p>
          <a:p>
            <a:r>
              <a:rPr lang="en-GB"/>
              <a:t>the sole or main purpose to provide childcare, you must be a member of the organisation’s governing body</a:t>
            </a:r>
          </a:p>
          <a:p>
            <a:r>
              <a:rPr lang="en-GB"/>
              <a:t>a different purpose than providing childcare, you must be the most senior person in the organisation with direct responsibility for childcare</a:t>
            </a:r>
          </a:p>
        </p:txBody>
      </p:sp>
    </p:spTree>
    <p:extLst>
      <p:ext uri="{BB962C8B-B14F-4D97-AF65-F5344CB8AC3E}">
        <p14:creationId xmlns:p14="http://schemas.microsoft.com/office/powerpoint/2010/main" val="110113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F9926-3A3F-7A10-DB67-560798BABB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3F7B-EBCF-1459-33C4-9AC6E766DE91}"/>
              </a:ext>
            </a:extLst>
          </p:cNvPr>
          <p:cNvSpPr>
            <a:spLocks noGrp="1"/>
          </p:cNvSpPr>
          <p:nvPr>
            <p:ph type="body" sz="quarter" idx="11"/>
          </p:nvPr>
        </p:nvSpPr>
        <p:spPr>
          <a:xfrm>
            <a:off x="621417" y="1341120"/>
            <a:ext cx="9676167" cy="722810"/>
          </a:xfrm>
        </p:spPr>
        <p:txBody>
          <a:bodyPr/>
          <a:lstStyle/>
          <a:p>
            <a:r>
              <a:rPr lang="en-GB"/>
              <a:t>Childcare on domestic premises (</a:t>
            </a:r>
            <a:r>
              <a:rPr lang="en-GB" err="1"/>
              <a:t>CoDP</a:t>
            </a:r>
            <a:r>
              <a:rPr lang="en-GB"/>
              <a:t>)</a:t>
            </a:r>
          </a:p>
        </p:txBody>
      </p:sp>
      <p:sp>
        <p:nvSpPr>
          <p:cNvPr id="3" name="Text Placeholder 2">
            <a:extLst>
              <a:ext uri="{FF2B5EF4-FFF2-40B4-BE49-F238E27FC236}">
                <a16:creationId xmlns:a16="http://schemas.microsoft.com/office/drawing/2014/main" id="{436D5A26-CD31-8994-2717-00B0683952C8}"/>
              </a:ext>
            </a:extLst>
          </p:cNvPr>
          <p:cNvSpPr>
            <a:spLocks noGrp="1"/>
          </p:cNvSpPr>
          <p:nvPr>
            <p:ph type="body" sz="quarter" idx="12"/>
          </p:nvPr>
        </p:nvSpPr>
        <p:spPr>
          <a:xfrm>
            <a:off x="621416" y="2063930"/>
            <a:ext cx="10177213" cy="2899501"/>
          </a:xfrm>
        </p:spPr>
        <p:txBody>
          <a:bodyPr/>
          <a:lstStyle/>
          <a:p>
            <a:r>
              <a:rPr lang="en-GB" altLang="en-US"/>
              <a:t>Childcare on domestic premises is group provision, and must follow the </a:t>
            </a:r>
            <a:r>
              <a:rPr lang="en-GB" altLang="en-US">
                <a:hlinkClick r:id="rId3"/>
              </a:rPr>
              <a:t>group and school-based early years foundation stage (EYFS) framework (pdf)</a:t>
            </a:r>
            <a:r>
              <a:rPr lang="en-GB" altLang="en-US"/>
              <a:t> if registered on the Early Years Register</a:t>
            </a:r>
          </a:p>
          <a:p>
            <a:r>
              <a:rPr lang="en-GB" altLang="en-US"/>
              <a:t>Ofsted or a childminding agency will need to check all household members, and everyone living and working in the house</a:t>
            </a:r>
          </a:p>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also the provider’s responsibility to ensure that anyone who lives or works on the childcare premises are suitable to work or be in contact with children</a:t>
            </a:r>
          </a:p>
          <a:p>
            <a:pPr marL="541338" indent="-541338" eaLnBrk="1" hangingPunct="1">
              <a:buSzTx/>
              <a:buFont typeface="Wingdings" panose="05000000000000000000" pitchFamily="2" charset="2"/>
              <a:buChar char="n"/>
            </a:pPr>
            <a:endParaRPr lang="en-GB" altLang="en-US"/>
          </a:p>
        </p:txBody>
      </p:sp>
    </p:spTree>
    <p:extLst>
      <p:ext uri="{BB962C8B-B14F-4D97-AF65-F5344CB8AC3E}">
        <p14:creationId xmlns:p14="http://schemas.microsoft.com/office/powerpoint/2010/main" val="168909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260A-DED0-5C18-1FA4-B7A46E204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FE0001-3A6B-A42F-E9C4-2A793E33250C}"/>
              </a:ext>
            </a:extLst>
          </p:cNvPr>
          <p:cNvSpPr>
            <a:spLocks noGrp="1"/>
          </p:cNvSpPr>
          <p:nvPr>
            <p:ph type="body" sz="quarter" idx="11"/>
          </p:nvPr>
        </p:nvSpPr>
        <p:spPr>
          <a:xfrm>
            <a:off x="744817" y="1079862"/>
            <a:ext cx="9676167" cy="566057"/>
          </a:xfrm>
        </p:spPr>
        <p:txBody>
          <a:bodyPr/>
          <a:lstStyle/>
          <a:p>
            <a:r>
              <a:rPr lang="en-GB"/>
              <a:t>Childcare on non-domestic premises (CoNDP)</a:t>
            </a:r>
          </a:p>
        </p:txBody>
      </p:sp>
      <p:sp>
        <p:nvSpPr>
          <p:cNvPr id="3" name="Text Placeholder 2">
            <a:extLst>
              <a:ext uri="{FF2B5EF4-FFF2-40B4-BE49-F238E27FC236}">
                <a16:creationId xmlns:a16="http://schemas.microsoft.com/office/drawing/2014/main" id="{7DF6C393-7CA9-7CC5-6641-3E2BE923BDFD}"/>
              </a:ext>
            </a:extLst>
          </p:cNvPr>
          <p:cNvSpPr>
            <a:spLocks noGrp="1"/>
          </p:cNvSpPr>
          <p:nvPr>
            <p:ph type="body" sz="quarter" idx="12"/>
          </p:nvPr>
        </p:nvSpPr>
        <p:spPr>
          <a:xfrm>
            <a:off x="744329" y="1767840"/>
            <a:ext cx="10594231" cy="3640182"/>
          </a:xfrm>
        </p:spPr>
        <p:txBody>
          <a:bodyPr/>
          <a:lstStyle/>
          <a:p>
            <a:pPr fontAlgn="base">
              <a:lnSpc>
                <a:spcPct val="100000"/>
              </a:lnSpc>
            </a:pPr>
            <a:r>
              <a:rPr lang="en-GB" b="0" i="0">
                <a:effectLst/>
              </a:rPr>
              <a:t>Childcare on non-domestic premises operates from any non-domestic premises that are not someone’s home –</a:t>
            </a:r>
            <a:r>
              <a:rPr lang="en-GB"/>
              <a:t> for example, a community hall or a purpose-built nursery</a:t>
            </a:r>
          </a:p>
          <a:p>
            <a:pPr fontAlgn="base">
              <a:lnSpc>
                <a:spcPct val="100000"/>
              </a:lnSpc>
            </a:pPr>
            <a:r>
              <a:rPr lang="en-GB"/>
              <a:t>If you register as an organisation, you must appoint a nominated individual. This individual will liaise with Ofsted and is responsible for the registration</a:t>
            </a:r>
          </a:p>
          <a:p>
            <a:pPr fontAlgn="base">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Ofsted does not carry out checks on staff members, including the manager </a:t>
            </a:r>
          </a:p>
          <a:p>
            <a:pPr>
              <a:spcBef>
                <a:spcPct val="50000"/>
              </a:spcBef>
              <a:buClr>
                <a:srgbClr val="170C59"/>
              </a:buClr>
              <a:defRPr/>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your responsibility to ensure that all staff members, and other people living or working on the premises, are suitable to work with children</a:t>
            </a:r>
          </a:p>
          <a:p>
            <a:pPr algn="l" rtl="0" fontAlgn="base">
              <a:lnSpc>
                <a:spcPct val="100000"/>
              </a:lnSpc>
            </a:pPr>
            <a:endParaRPr lang="en-GB" b="0" i="0">
              <a:solidFill>
                <a:srgbClr val="FF0000"/>
              </a:solidFill>
              <a:effectLst/>
            </a:endParaRPr>
          </a:p>
          <a:p>
            <a:pPr algn="l" rtl="0" fontAlgn="base">
              <a:lnSpc>
                <a:spcPct val="100000"/>
              </a:lnSpc>
            </a:pPr>
            <a:endParaRPr lang="en-GB" b="0" i="0">
              <a:effectLst/>
            </a:endParaRPr>
          </a:p>
          <a:p>
            <a:pPr algn="l" rtl="0" fontAlgn="base">
              <a:lnSpc>
                <a:spcPct val="100000"/>
              </a:lnSpc>
            </a:pPr>
            <a:endParaRPr lang="en-GB" b="0" i="0">
              <a:effectLst/>
            </a:endParaRPr>
          </a:p>
        </p:txBody>
      </p:sp>
    </p:spTree>
    <p:extLst>
      <p:ext uri="{BB962C8B-B14F-4D97-AF65-F5344CB8AC3E}">
        <p14:creationId xmlns:p14="http://schemas.microsoft.com/office/powerpoint/2010/main" val="2936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8912C-F1E3-3594-0086-AC22C72DA3A8}"/>
              </a:ext>
            </a:extLst>
          </p:cNvPr>
          <p:cNvSpPr>
            <a:spLocks noGrp="1"/>
          </p:cNvSpPr>
          <p:nvPr>
            <p:ph type="body" sz="quarter" idx="10"/>
          </p:nvPr>
        </p:nvSpPr>
        <p:spPr/>
        <p:txBody>
          <a:bodyPr/>
          <a:lstStyle/>
          <a:p>
            <a:r>
              <a:rPr lang="en-GB"/>
              <a:t>Application and Registration</a:t>
            </a:r>
          </a:p>
        </p:txBody>
      </p:sp>
    </p:spTree>
    <p:extLst>
      <p:ext uri="{BB962C8B-B14F-4D97-AF65-F5344CB8AC3E}">
        <p14:creationId xmlns:p14="http://schemas.microsoft.com/office/powerpoint/2010/main" val="27443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FFD95-AB06-F006-E812-63807C239CB7}"/>
              </a:ext>
            </a:extLst>
          </p:cNvPr>
          <p:cNvSpPr>
            <a:spLocks noGrp="1"/>
          </p:cNvSpPr>
          <p:nvPr>
            <p:ph type="body" sz="quarter" idx="11"/>
          </p:nvPr>
        </p:nvSpPr>
        <p:spPr>
          <a:xfrm>
            <a:off x="745304" y="1005840"/>
            <a:ext cx="5205536" cy="716906"/>
          </a:xfrm>
        </p:spPr>
        <p:txBody>
          <a:bodyPr/>
          <a:lstStyle/>
          <a:p>
            <a:r>
              <a:rPr lang="en-GB"/>
              <a:t>Registration timescales</a:t>
            </a:r>
          </a:p>
        </p:txBody>
      </p:sp>
      <p:sp>
        <p:nvSpPr>
          <p:cNvPr id="3" name="Text Placeholder 2">
            <a:extLst>
              <a:ext uri="{FF2B5EF4-FFF2-40B4-BE49-F238E27FC236}">
                <a16:creationId xmlns:a16="http://schemas.microsoft.com/office/drawing/2014/main" id="{56B6F948-EEAB-C110-59B5-AB539A23AFED}"/>
              </a:ext>
            </a:extLst>
          </p:cNvPr>
          <p:cNvSpPr>
            <a:spLocks noGrp="1"/>
          </p:cNvSpPr>
          <p:nvPr>
            <p:ph type="body" sz="quarter" idx="12"/>
          </p:nvPr>
        </p:nvSpPr>
        <p:spPr>
          <a:xfrm>
            <a:off x="744817" y="1722747"/>
            <a:ext cx="9676654" cy="3810732"/>
          </a:xfrm>
        </p:spPr>
        <p:txBody>
          <a:bodyPr/>
          <a:lstStyle/>
          <a:p>
            <a:r>
              <a:rPr lang="en-GB"/>
              <a:t>12 weeks – Early Years Register applications </a:t>
            </a:r>
            <a:r>
              <a:rPr lang="en-GB">
                <a:solidFill>
                  <a:srgbClr val="221E5B"/>
                </a:solidFill>
              </a:rPr>
              <a:t>and Childcare Register applications</a:t>
            </a:r>
            <a:br>
              <a:rPr lang="en-GB">
                <a:solidFill>
                  <a:srgbClr val="221E5B"/>
                </a:solidFill>
              </a:rPr>
            </a:br>
            <a:endParaRPr lang="en-GB"/>
          </a:p>
          <a:p>
            <a:pPr marL="0" indent="0">
              <a:buNone/>
            </a:pPr>
            <a:r>
              <a:rPr lang="en-GB"/>
              <a:t>Approval of additional premises is usually quicker, depending on whether additional checks are needed.</a:t>
            </a:r>
          </a:p>
        </p:txBody>
      </p:sp>
      <p:pic>
        <p:nvPicPr>
          <p:cNvPr id="5" name="Graphic 4" descr="Monthly calendar with solid fill">
            <a:extLst>
              <a:ext uri="{FF2B5EF4-FFF2-40B4-BE49-F238E27FC236}">
                <a16:creationId xmlns:a16="http://schemas.microsoft.com/office/drawing/2014/main" id="{D60B513C-F81C-B30F-C0AC-3BDE4D488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51" y="4322022"/>
            <a:ext cx="1847928" cy="1847928"/>
          </a:xfrm>
          <a:prstGeom prst="rect">
            <a:avLst/>
          </a:prstGeom>
        </p:spPr>
      </p:pic>
    </p:spTree>
    <p:extLst>
      <p:ext uri="{BB962C8B-B14F-4D97-AF65-F5344CB8AC3E}">
        <p14:creationId xmlns:p14="http://schemas.microsoft.com/office/powerpoint/2010/main" val="47394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141979-DB7E-B8CF-395A-7BE76ECCA0AD}"/>
              </a:ext>
            </a:extLst>
          </p:cNvPr>
          <p:cNvSpPr>
            <a:spLocks noGrp="1"/>
          </p:cNvSpPr>
          <p:nvPr>
            <p:ph type="body" sz="quarter" idx="19"/>
          </p:nvPr>
        </p:nvSpPr>
        <p:spPr/>
        <p:txBody>
          <a:bodyPr/>
          <a:lstStyle/>
          <a:p>
            <a:r>
              <a:rPr lang="en-GB"/>
              <a:t>Application and registration process</a:t>
            </a:r>
          </a:p>
        </p:txBody>
      </p:sp>
      <p:pic>
        <p:nvPicPr>
          <p:cNvPr id="1026" name="Picture 2">
            <a:extLst>
              <a:ext uri="{FF2B5EF4-FFF2-40B4-BE49-F238E27FC236}">
                <a16:creationId xmlns:a16="http://schemas.microsoft.com/office/drawing/2014/main" id="{B494227B-7261-DAA2-31C6-188E0EB25642}"/>
              </a:ext>
              <a:ext uri="{C183D7F6-B498-43B3-948B-1728B52AA6E4}">
                <adec:decorative xmlns:adec="http://schemas.microsoft.com/office/drawing/2017/decorative" val="1"/>
              </a:ext>
            </a:extLst>
          </p:cNvPr>
          <p:cNvPicPr>
            <a:picLocks noGrp="1" noChangeAspect="1" noChangeArrowheads="1"/>
          </p:cNvPicPr>
          <p:nvPr>
            <p:ph type="pic" sz="quarter" idx="20"/>
          </p:nvPr>
        </p:nvPicPr>
        <p:blipFill>
          <a:blip r:embed="rId3">
            <a:extLst>
              <a:ext uri="{28A0092B-C50C-407E-A947-70E740481C1C}">
                <a14:useLocalDpi xmlns:a14="http://schemas.microsoft.com/office/drawing/2010/main" val="0"/>
              </a:ext>
            </a:extLst>
          </a:blip>
          <a:srcRect/>
          <a:stretch/>
        </p:blipFill>
        <p:spPr bwMode="auto">
          <a:xfrm>
            <a:off x="1009293" y="2165408"/>
            <a:ext cx="2444468"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08D2ACE-F1A9-9971-DB45-36B2C07A8B9E}"/>
              </a:ext>
              <a:ext uri="{C183D7F6-B498-43B3-948B-1728B52AA6E4}">
                <adec:decorative xmlns:adec="http://schemas.microsoft.com/office/drawing/2017/decorative" val="1"/>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auto">
          <a:xfrm>
            <a:off x="3731324"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Placeholder 29">
            <a:extLst>
              <a:ext uri="{FF2B5EF4-FFF2-40B4-BE49-F238E27FC236}">
                <a16:creationId xmlns:a16="http://schemas.microsoft.com/office/drawing/2014/main" id="{69841574-4393-6D51-7740-6B2290CFD3C3}"/>
              </a:ext>
              <a:ext uri="{C183D7F6-B498-43B3-948B-1728B52AA6E4}">
                <adec:decorative xmlns:adec="http://schemas.microsoft.com/office/drawing/2017/decorative" val="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a:stretch/>
        </p:blipFill>
        <p:spPr bwMode="auto">
          <a:xfrm>
            <a:off x="6421636"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Placeholder 31">
            <a:extLst>
              <a:ext uri="{FF2B5EF4-FFF2-40B4-BE49-F238E27FC236}">
                <a16:creationId xmlns:a16="http://schemas.microsoft.com/office/drawing/2014/main" id="{12756169-DCCD-6FAA-97D9-D8F3E3D447C2}"/>
              </a:ext>
              <a:ext uri="{C183D7F6-B498-43B3-948B-1728B52AA6E4}">
                <adec:decorative xmlns:adec="http://schemas.microsoft.com/office/drawing/2017/decorative" val="1"/>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rcRect/>
          <a:stretch>
            <a:fillRect/>
          </a:stretch>
        </p:blipFill>
        <p:spPr>
          <a:xfrm>
            <a:off x="9111948" y="2136841"/>
            <a:ext cx="2387535" cy="1222809"/>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D8B1A30C-E8D5-FD1A-A3D4-A8A4D064EC07}"/>
              </a:ext>
            </a:extLst>
          </p:cNvPr>
          <p:cNvSpPr>
            <a:spLocks noGrp="1"/>
          </p:cNvSpPr>
          <p:nvPr>
            <p:ph type="body" sz="quarter" idx="24"/>
          </p:nvPr>
        </p:nvSpPr>
        <p:spPr>
          <a:xfrm>
            <a:off x="6410741" y="3537088"/>
            <a:ext cx="2398430" cy="504306"/>
          </a:xfrm>
        </p:spPr>
        <p:txBody>
          <a:bodyPr/>
          <a:lstStyle/>
          <a:p>
            <a:r>
              <a:rPr lang="en-GB"/>
              <a:t>Application review</a:t>
            </a:r>
          </a:p>
        </p:txBody>
      </p:sp>
      <p:sp>
        <p:nvSpPr>
          <p:cNvPr id="11" name="Text Placeholder 10">
            <a:extLst>
              <a:ext uri="{FF2B5EF4-FFF2-40B4-BE49-F238E27FC236}">
                <a16:creationId xmlns:a16="http://schemas.microsoft.com/office/drawing/2014/main" id="{B87B8408-0703-A0D4-BF04-7B6613AAAC17}"/>
              </a:ext>
            </a:extLst>
          </p:cNvPr>
          <p:cNvSpPr>
            <a:spLocks noGrp="1"/>
          </p:cNvSpPr>
          <p:nvPr>
            <p:ph type="body" sz="quarter" idx="25"/>
          </p:nvPr>
        </p:nvSpPr>
        <p:spPr>
          <a:xfrm>
            <a:off x="1168357" y="3537088"/>
            <a:ext cx="2126339" cy="504306"/>
          </a:xfrm>
        </p:spPr>
        <p:txBody>
          <a:bodyPr/>
          <a:lstStyle/>
          <a:p>
            <a:r>
              <a:rPr lang="en-GB"/>
              <a:t>Before you apply</a:t>
            </a:r>
          </a:p>
        </p:txBody>
      </p:sp>
      <p:sp>
        <p:nvSpPr>
          <p:cNvPr id="12" name="Text Placeholder 11">
            <a:extLst>
              <a:ext uri="{FF2B5EF4-FFF2-40B4-BE49-F238E27FC236}">
                <a16:creationId xmlns:a16="http://schemas.microsoft.com/office/drawing/2014/main" id="{206D37AE-1977-98BB-6676-4E4FB5EA786F}"/>
              </a:ext>
            </a:extLst>
          </p:cNvPr>
          <p:cNvSpPr>
            <a:spLocks noGrp="1"/>
          </p:cNvSpPr>
          <p:nvPr>
            <p:ph type="body" sz="quarter" idx="26"/>
          </p:nvPr>
        </p:nvSpPr>
        <p:spPr>
          <a:xfrm>
            <a:off x="3788581" y="3537088"/>
            <a:ext cx="2201177" cy="504306"/>
          </a:xfrm>
        </p:spPr>
        <p:txBody>
          <a:bodyPr/>
          <a:lstStyle/>
          <a:p>
            <a:r>
              <a:rPr lang="en-GB"/>
              <a:t>Application stage</a:t>
            </a:r>
          </a:p>
        </p:txBody>
      </p:sp>
      <p:sp>
        <p:nvSpPr>
          <p:cNvPr id="13" name="Text Placeholder 12">
            <a:extLst>
              <a:ext uri="{FF2B5EF4-FFF2-40B4-BE49-F238E27FC236}">
                <a16:creationId xmlns:a16="http://schemas.microsoft.com/office/drawing/2014/main" id="{2423A35B-6B9B-F1B4-0AD7-F911D1DECE81}"/>
              </a:ext>
            </a:extLst>
          </p:cNvPr>
          <p:cNvSpPr>
            <a:spLocks noGrp="1"/>
          </p:cNvSpPr>
          <p:nvPr>
            <p:ph type="body" sz="quarter" idx="27"/>
          </p:nvPr>
        </p:nvSpPr>
        <p:spPr>
          <a:xfrm>
            <a:off x="9039046" y="3537088"/>
            <a:ext cx="2533337" cy="504306"/>
          </a:xfrm>
        </p:spPr>
        <p:txBody>
          <a:bodyPr/>
          <a:lstStyle/>
          <a:p>
            <a:r>
              <a:rPr lang="en-GB" sz="1600"/>
              <a:t>Registration or refusal</a:t>
            </a:r>
          </a:p>
        </p:txBody>
      </p:sp>
      <p:sp>
        <p:nvSpPr>
          <p:cNvPr id="14" name="Text Placeholder 13">
            <a:extLst>
              <a:ext uri="{FF2B5EF4-FFF2-40B4-BE49-F238E27FC236}">
                <a16:creationId xmlns:a16="http://schemas.microsoft.com/office/drawing/2014/main" id="{AC0BBAB8-5DF4-A059-7023-4885610925AF}"/>
              </a:ext>
            </a:extLst>
          </p:cNvPr>
          <p:cNvSpPr>
            <a:spLocks noGrp="1"/>
          </p:cNvSpPr>
          <p:nvPr>
            <p:ph type="body" sz="quarter" idx="28"/>
          </p:nvPr>
        </p:nvSpPr>
        <p:spPr>
          <a:xfrm>
            <a:off x="1101601" y="4041394"/>
            <a:ext cx="2259852" cy="1059355"/>
          </a:xfrm>
        </p:spPr>
        <p:txBody>
          <a:bodyPr/>
          <a:lstStyle/>
          <a:p>
            <a:r>
              <a:rPr lang="en-GB"/>
              <a:t>You need to consider what checks will be needed to support your application. You may need to consider training and will need to choose a premises.</a:t>
            </a:r>
          </a:p>
        </p:txBody>
      </p:sp>
      <p:sp>
        <p:nvSpPr>
          <p:cNvPr id="15" name="Text Placeholder 14">
            <a:extLst>
              <a:ext uri="{FF2B5EF4-FFF2-40B4-BE49-F238E27FC236}">
                <a16:creationId xmlns:a16="http://schemas.microsoft.com/office/drawing/2014/main" id="{880CC30D-3286-9229-A973-556D062AEB23}"/>
              </a:ext>
            </a:extLst>
          </p:cNvPr>
          <p:cNvSpPr>
            <a:spLocks noGrp="1"/>
          </p:cNvSpPr>
          <p:nvPr>
            <p:ph type="body" sz="quarter" idx="29"/>
          </p:nvPr>
        </p:nvSpPr>
        <p:spPr>
          <a:xfrm>
            <a:off x="3655091" y="4038168"/>
            <a:ext cx="2463579" cy="1222808"/>
          </a:xfrm>
        </p:spPr>
        <p:txBody>
          <a:bodyPr/>
          <a:lstStyle/>
          <a:p>
            <a:r>
              <a:rPr lang="en-GB"/>
              <a:t>You must decide which application form to submit based on the type of provision you want to register. Choose which registers you need. Check who needs to complete a connecting application form. </a:t>
            </a:r>
          </a:p>
        </p:txBody>
      </p:sp>
      <p:sp>
        <p:nvSpPr>
          <p:cNvPr id="16" name="Text Placeholder 15">
            <a:extLst>
              <a:ext uri="{FF2B5EF4-FFF2-40B4-BE49-F238E27FC236}">
                <a16:creationId xmlns:a16="http://schemas.microsoft.com/office/drawing/2014/main" id="{C0D0AACE-3109-3558-05AB-D57929A057CB}"/>
              </a:ext>
            </a:extLst>
          </p:cNvPr>
          <p:cNvSpPr>
            <a:spLocks noGrp="1"/>
          </p:cNvSpPr>
          <p:nvPr>
            <p:ph type="body" sz="quarter" idx="30"/>
          </p:nvPr>
        </p:nvSpPr>
        <p:spPr>
          <a:xfrm>
            <a:off x="6558705" y="4038167"/>
            <a:ext cx="2126115" cy="1222808"/>
          </a:xfrm>
        </p:spPr>
        <p:txBody>
          <a:bodyPr/>
          <a:lstStyle/>
          <a:p>
            <a:r>
              <a:rPr lang="en-GB"/>
              <a:t>We call at the start of the process to schedule the visit. This call helps set expectations for you and us about what to expect during the registration process. </a:t>
            </a:r>
          </a:p>
        </p:txBody>
      </p:sp>
      <p:sp>
        <p:nvSpPr>
          <p:cNvPr id="17" name="Text Placeholder 16">
            <a:extLst>
              <a:ext uri="{FF2B5EF4-FFF2-40B4-BE49-F238E27FC236}">
                <a16:creationId xmlns:a16="http://schemas.microsoft.com/office/drawing/2014/main" id="{D85D70E5-4F52-12A0-C8E1-2A75D41F12D1}"/>
              </a:ext>
            </a:extLst>
          </p:cNvPr>
          <p:cNvSpPr>
            <a:spLocks noGrp="1"/>
          </p:cNvSpPr>
          <p:nvPr>
            <p:ph type="body" sz="quarter" idx="31"/>
          </p:nvPr>
        </p:nvSpPr>
        <p:spPr>
          <a:xfrm>
            <a:off x="9111948" y="4038167"/>
            <a:ext cx="2387535" cy="1222808"/>
          </a:xfrm>
        </p:spPr>
        <p:txBody>
          <a:bodyPr/>
          <a:lstStyle/>
          <a:p>
            <a:r>
              <a:rPr lang="en-GB"/>
              <a:t>We will visit the premises to determine your suitability to be registered. We do not routinely visit the premises if you are only applying for an additional setting. </a:t>
            </a:r>
          </a:p>
        </p:txBody>
      </p:sp>
    </p:spTree>
    <p:extLst>
      <p:ext uri="{BB962C8B-B14F-4D97-AF65-F5344CB8AC3E}">
        <p14:creationId xmlns:p14="http://schemas.microsoft.com/office/powerpoint/2010/main" val="310663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560844"/>
            <a:ext cx="7283574" cy="587624"/>
          </a:xfrm>
        </p:spPr>
        <p:txBody>
          <a:bodyPr/>
          <a:lstStyle/>
          <a:p>
            <a:r>
              <a:rPr lang="en-GB"/>
              <a:t>Before you apply – DBS checks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48468"/>
            <a:ext cx="10257234" cy="3029087"/>
          </a:xfrm>
        </p:spPr>
        <p:txBody>
          <a:bodyPr/>
          <a:lstStyle/>
          <a:p>
            <a:r>
              <a:rPr lang="en-GB" sz="2400"/>
              <a:t>Apply for your DBS check via </a:t>
            </a:r>
            <a:r>
              <a:rPr lang="en-GB" sz="2400">
                <a:hlinkClick r:id="rId3"/>
              </a:rPr>
              <a:t>OfstedDBS</a:t>
            </a:r>
            <a:r>
              <a:rPr lang="en-GB">
                <a:hlinkClick r:id="rId3"/>
              </a:rPr>
              <a:t>Application.co.uk</a:t>
            </a:r>
            <a:endParaRPr lang="en-GB"/>
          </a:p>
          <a:p>
            <a:r>
              <a:rPr lang="en-GB" sz="2400"/>
              <a:t>The cost for each check is set by the </a:t>
            </a:r>
            <a:r>
              <a:rPr lang="en-GB" sz="2400">
                <a:hlinkClick r:id="rId4"/>
              </a:rPr>
              <a:t>Disclosure and Barring service</a:t>
            </a:r>
            <a:endParaRPr lang="en-GB" sz="2400"/>
          </a:p>
          <a:p>
            <a:pPr marL="0" indent="0">
              <a:buNone/>
            </a:pPr>
            <a:r>
              <a:rPr lang="en-GB" altLang="en-US"/>
              <a:t>Each person connected with your application must have received their completed DBS check before applying to Ofsted. You can’t apply without a DBS check.</a:t>
            </a:r>
          </a:p>
          <a:p>
            <a:pPr marL="0" indent="0">
              <a:buNone/>
            </a:pPr>
            <a:endParaRPr lang="en-GB" sz="2400"/>
          </a:p>
          <a:p>
            <a:pPr marL="0" indent="0">
              <a:buNone/>
            </a:pPr>
            <a:endParaRPr lang="en-GB" sz="2400"/>
          </a:p>
          <a:p>
            <a:endParaRPr lang="en-GB"/>
          </a:p>
        </p:txBody>
      </p:sp>
      <p:pic>
        <p:nvPicPr>
          <p:cNvPr id="23" name="Graphic 22" descr="Checklist with solid fill">
            <a:extLst>
              <a:ext uri="{FF2B5EF4-FFF2-40B4-BE49-F238E27FC236}">
                <a16:creationId xmlns:a16="http://schemas.microsoft.com/office/drawing/2014/main" id="{5ED4DE51-7D35-610B-B203-01B46A535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176928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non-domestic </a:t>
            </a:r>
            <a:r>
              <a:rPr lang="en-GB" sz="2800" b="0" i="0">
                <a:effectLst/>
              </a:rPr>
              <a:t>provider is </a:t>
            </a:r>
            <a:r>
              <a:rPr lang="en-GB" sz="2800"/>
              <a:t>a type of group provision that can</a:t>
            </a:r>
            <a:r>
              <a:rPr lang="en-GB" sz="2800" b="0" i="0">
                <a:effectLst/>
              </a:rPr>
              <a:t> only operate from non-domestic premises. They look after at least 1 child for more than 2 hours </a:t>
            </a:r>
            <a:r>
              <a:rPr lang="en-GB" sz="2800"/>
              <a:t>a day, for more than 14 days in a year, and receive payment. </a:t>
            </a:r>
            <a:r>
              <a:rPr lang="en-GB" sz="2800" b="0" i="0">
                <a:effectLst/>
              </a:rPr>
              <a:t>Childcare on non-domestic providers can only register with Ofsted. </a:t>
            </a:r>
          </a:p>
        </p:txBody>
      </p:sp>
    </p:spTree>
    <p:extLst>
      <p:ext uri="{BB962C8B-B14F-4D97-AF65-F5344CB8AC3E}">
        <p14:creationId xmlns:p14="http://schemas.microsoft.com/office/powerpoint/2010/main" val="197670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223010"/>
            <a:ext cx="8980587" cy="778091"/>
          </a:xfrm>
        </p:spPr>
        <p:txBody>
          <a:bodyPr/>
          <a:lstStyle/>
          <a:p>
            <a:r>
              <a:rPr lang="en-GB"/>
              <a:t>Before you apply – DBS update service</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918010"/>
            <a:ext cx="10480258" cy="3259546"/>
          </a:xfrm>
        </p:spPr>
        <p:txBody>
          <a:bodyPr/>
          <a:lstStyle/>
          <a:p>
            <a:pPr marL="0" indent="0">
              <a:buNone/>
            </a:pPr>
            <a:r>
              <a:rPr lang="en-GB" sz="2400"/>
              <a:t>Ofsted strongly recommends joining the </a:t>
            </a:r>
            <a:r>
              <a:rPr lang="en-GB" sz="2400">
                <a:hlinkClick r:id="rId3"/>
              </a:rPr>
              <a:t>DBS update service</a:t>
            </a:r>
            <a:r>
              <a:rPr lang="en-GB" sz="2400"/>
              <a:t>. The DBS sets the fees for this.</a:t>
            </a:r>
          </a:p>
          <a:p>
            <a:pPr marL="0" indent="0">
              <a:buNone/>
            </a:pPr>
            <a:r>
              <a:rPr lang="en-GB" sz="2400"/>
              <a:t>You must register for the Update Service </a:t>
            </a:r>
            <a:r>
              <a:rPr lang="en-GB" sz="2400" b="1"/>
              <a:t>within 30 days </a:t>
            </a:r>
            <a:r>
              <a:rPr lang="en-GB" sz="2400"/>
              <a:t>of the certificate being issued.</a:t>
            </a:r>
          </a:p>
          <a:p>
            <a:pPr marL="0" indent="0">
              <a:buNone/>
            </a:pPr>
            <a:r>
              <a:rPr lang="en-GB" sz="2400"/>
              <a:t>If you are not on the DBS </a:t>
            </a:r>
            <a:r>
              <a:rPr lang="en-GB" sz="2400">
                <a:solidFill>
                  <a:srgbClr val="221E5B"/>
                </a:solidFill>
              </a:rPr>
              <a:t>update</a:t>
            </a:r>
            <a:r>
              <a:rPr lang="en-GB" sz="2400">
                <a:solidFill>
                  <a:srgbClr val="FF0000"/>
                </a:solidFill>
              </a:rPr>
              <a:t> </a:t>
            </a:r>
            <a:r>
              <a:rPr lang="en-GB" sz="2400"/>
              <a:t>service, we cannot accept Ofsted DBS checks older than </a:t>
            </a:r>
            <a:r>
              <a:rPr lang="en-GB" sz="2400" b="1"/>
              <a:t>three months</a:t>
            </a:r>
            <a:r>
              <a:rPr lang="en-GB" sz="2400"/>
              <a:t>,</a:t>
            </a:r>
            <a:r>
              <a:rPr lang="en-GB" sz="2400" b="1"/>
              <a:t> </a:t>
            </a:r>
            <a:r>
              <a:rPr lang="en-GB" sz="2400"/>
              <a:t>or checks obtained via a different organisation.</a:t>
            </a:r>
          </a:p>
          <a:p>
            <a:pPr marL="0" indent="0">
              <a:buNone/>
            </a:pPr>
            <a:r>
              <a:rPr lang="en-GB" sz="2400"/>
              <a:t>We may be able to accept existing certificates if you are signed up to the update service and: </a:t>
            </a:r>
          </a:p>
          <a:p>
            <a:r>
              <a:rPr lang="en-GB"/>
              <a:t>t</a:t>
            </a:r>
            <a:r>
              <a:rPr lang="en-GB" sz="2400"/>
              <a:t>he DBS is an enhanced certificate for a childcare role</a:t>
            </a:r>
          </a:p>
          <a:p>
            <a:r>
              <a:rPr lang="en-GB"/>
              <a:t>t</a:t>
            </a:r>
            <a:r>
              <a:rPr lang="en-GB" sz="2400"/>
              <a:t>he certificate is for a home-based role</a:t>
            </a:r>
            <a:endParaRPr lang="en-GB"/>
          </a:p>
        </p:txBody>
      </p:sp>
      <p:pic>
        <p:nvPicPr>
          <p:cNvPr id="3" name="Graphic 2" descr="Checklist with solid fill">
            <a:extLst>
              <a:ext uri="{FF2B5EF4-FFF2-40B4-BE49-F238E27FC236}">
                <a16:creationId xmlns:a16="http://schemas.microsoft.com/office/drawing/2014/main" id="{E8D466B4-65B6-50EB-3522-A8002CDF9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06294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715BA-8C43-02B0-BBFC-B344FB49BD25}"/>
              </a:ext>
            </a:extLst>
          </p:cNvPr>
          <p:cNvSpPr>
            <a:spLocks noGrp="1"/>
          </p:cNvSpPr>
          <p:nvPr>
            <p:ph type="body" sz="quarter" idx="11"/>
          </p:nvPr>
        </p:nvSpPr>
        <p:spPr>
          <a:xfrm>
            <a:off x="890463" y="1313631"/>
            <a:ext cx="8184711" cy="914400"/>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DDDB0AC0-BFA3-FC9D-F0F0-D7F8AAAABE28}"/>
              </a:ext>
            </a:extLst>
          </p:cNvPr>
          <p:cNvSpPr>
            <a:spLocks noGrp="1"/>
          </p:cNvSpPr>
          <p:nvPr>
            <p:ph type="body" sz="quarter" idx="12"/>
          </p:nvPr>
        </p:nvSpPr>
        <p:spPr>
          <a:xfrm>
            <a:off x="889976" y="2545042"/>
            <a:ext cx="10092656" cy="3493721"/>
          </a:xfrm>
        </p:spPr>
        <p:txBody>
          <a:bodyPr/>
          <a:lstStyle/>
          <a:p>
            <a:pPr marL="0" indent="0">
              <a:buNone/>
            </a:pPr>
            <a:r>
              <a:rPr lang="en-GB" b="1"/>
              <a:t>Early Years Register: </a:t>
            </a:r>
          </a:p>
          <a:p>
            <a:r>
              <a:rPr lang="en-GB" sz="2400">
                <a:solidFill>
                  <a:srgbClr val="221E5B"/>
                </a:solidFill>
              </a:rPr>
              <a:t>At least one person must have a current paediatric first aid (PFA) certificate. They must be on the premises and available at all times when children are present, and must accompany children on outings</a:t>
            </a:r>
          </a:p>
          <a:p>
            <a:r>
              <a:rPr lang="en-GB" sz="2400">
                <a:solidFill>
                  <a:srgbClr val="221E5B"/>
                </a:solidFill>
              </a:rPr>
              <a:t>The lead practitioner must attend a child protection training course </a:t>
            </a:r>
          </a:p>
          <a:p>
            <a:pPr marL="0" indent="0">
              <a:buNone/>
            </a:pPr>
            <a:endParaRPr lang="en-GB" b="1"/>
          </a:p>
        </p:txBody>
      </p:sp>
      <p:pic>
        <p:nvPicPr>
          <p:cNvPr id="5" name="Graphic 4" descr="Checklist with solid fill">
            <a:extLst>
              <a:ext uri="{FF2B5EF4-FFF2-40B4-BE49-F238E27FC236}">
                <a16:creationId xmlns:a16="http://schemas.microsoft.com/office/drawing/2014/main" id="{74B507A5-B7E3-8F36-FAC4-5FDFBFA86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81485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B105-54C5-4E8D-EEAB-260EF56B6783}"/>
              </a:ext>
            </a:extLst>
          </p:cNvPr>
          <p:cNvSpPr>
            <a:spLocks noGrp="1"/>
          </p:cNvSpPr>
          <p:nvPr>
            <p:ph type="body" sz="quarter" idx="11"/>
          </p:nvPr>
        </p:nvSpPr>
        <p:spPr>
          <a:xfrm>
            <a:off x="890464" y="937259"/>
            <a:ext cx="8322362" cy="589869"/>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E7131C96-5139-E298-EAE6-DEE2B6C6B7BB}"/>
              </a:ext>
            </a:extLst>
          </p:cNvPr>
          <p:cNvSpPr>
            <a:spLocks noGrp="1"/>
          </p:cNvSpPr>
          <p:nvPr>
            <p:ph type="body" sz="quarter" idx="12"/>
          </p:nvPr>
        </p:nvSpPr>
        <p:spPr>
          <a:xfrm>
            <a:off x="890464" y="1668780"/>
            <a:ext cx="10276646" cy="3875589"/>
          </a:xfrm>
        </p:spPr>
        <p:txBody>
          <a:bodyPr lIns="91440" tIns="45720" rIns="91440" bIns="45720" anchor="t"/>
          <a:lstStyle/>
          <a:p>
            <a:pPr marL="0" indent="0">
              <a:buNone/>
            </a:pPr>
            <a:r>
              <a:rPr lang="en-GB" b="1"/>
              <a:t>Compulsory</a:t>
            </a:r>
            <a:r>
              <a:rPr lang="en-GB"/>
              <a:t> part of the </a:t>
            </a:r>
            <a:r>
              <a:rPr lang="en-GB" b="1"/>
              <a:t>Childcare Register </a:t>
            </a:r>
            <a:r>
              <a:rPr lang="en-GB" b="1" u="sng"/>
              <a:t>only</a:t>
            </a:r>
            <a:r>
              <a:rPr lang="en-GB"/>
              <a:t>:</a:t>
            </a:r>
            <a:r>
              <a:rPr lang="en-GB" b="1" u="sng"/>
              <a:t> </a:t>
            </a:r>
          </a:p>
          <a:p>
            <a:r>
              <a:rPr lang="en-GB" sz="2400"/>
              <a:t>Make sure that at least one person who is caring for the children has an appropriate first-aid qualification</a:t>
            </a:r>
          </a:p>
          <a:p>
            <a:r>
              <a:rPr lang="en-GB"/>
              <a:t>Make sure that a person (provider, manager or person who works for the provider) is designated to attend child protection training</a:t>
            </a:r>
            <a:endParaRPr lang="en-GB" sz="2400"/>
          </a:p>
          <a:p>
            <a:pPr marL="0" indent="0">
              <a:buNone/>
            </a:pPr>
            <a:r>
              <a:rPr lang="en-GB" sz="2400" b="1"/>
              <a:t>Voluntary</a:t>
            </a:r>
            <a:r>
              <a:rPr lang="en-GB" sz="2400"/>
              <a:t> part of the </a:t>
            </a:r>
            <a:r>
              <a:rPr lang="en-GB" sz="2400" b="1"/>
              <a:t>Childcare Register </a:t>
            </a:r>
            <a:r>
              <a:rPr lang="en-GB" sz="2400" b="1" u="sng"/>
              <a:t>only</a:t>
            </a:r>
            <a:r>
              <a:rPr lang="en-GB" sz="2400"/>
              <a:t>:</a:t>
            </a:r>
            <a:r>
              <a:rPr lang="en-GB" sz="2400" u="sng"/>
              <a:t> </a:t>
            </a:r>
          </a:p>
          <a:p>
            <a:r>
              <a:rPr lang="en-GB" sz="2400"/>
              <a:t>At least one person who </a:t>
            </a:r>
            <a:r>
              <a:rPr lang="en-GB"/>
              <a:t>is caring for the children has an appropriate first-aid qualification </a:t>
            </a:r>
            <a:endParaRPr lang="en-GB" sz="2400"/>
          </a:p>
          <a:p>
            <a:r>
              <a:rPr lang="en-GB" sz="2400">
                <a:latin typeface="Tahoma"/>
                <a:ea typeface="Tahoma"/>
                <a:cs typeface="Tahoma"/>
              </a:rPr>
              <a:t>Make sure that at least one person who is caring for children on the premises has a minimum level 2 qualification in an area of work relevant to the childcare provided, </a:t>
            </a:r>
            <a:r>
              <a:rPr lang="en-GB" sz="2400" b="1">
                <a:latin typeface="Tahoma"/>
                <a:ea typeface="Tahoma"/>
                <a:cs typeface="Tahoma"/>
              </a:rPr>
              <a:t>OR</a:t>
            </a:r>
            <a:r>
              <a:rPr lang="en-GB" sz="2400">
                <a:latin typeface="Tahoma"/>
                <a:ea typeface="Tahoma"/>
                <a:cs typeface="Tahoma"/>
              </a:rPr>
              <a:t> training in the </a:t>
            </a:r>
            <a:r>
              <a:rPr lang="en-GB" sz="2400">
                <a:latin typeface="Tahoma"/>
                <a:ea typeface="Tahoma"/>
                <a:cs typeface="Tahoma"/>
                <a:hlinkClick r:id="rId2"/>
              </a:rPr>
              <a:t>common core skills</a:t>
            </a:r>
            <a:endParaRPr lang="en-GB" sz="2400"/>
          </a:p>
          <a:p>
            <a:endParaRPr lang="en-GB" b="1" u="sng"/>
          </a:p>
        </p:txBody>
      </p:sp>
      <p:pic>
        <p:nvPicPr>
          <p:cNvPr id="5" name="Graphic 4" descr="Checklist with solid fill">
            <a:extLst>
              <a:ext uri="{FF2B5EF4-FFF2-40B4-BE49-F238E27FC236}">
                <a16:creationId xmlns:a16="http://schemas.microsoft.com/office/drawing/2014/main" id="{C5042945-8CCC-A5F9-4543-AEDDB26FD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4161616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1740D-0429-0106-278E-DB0797F277F4}"/>
              </a:ext>
            </a:extLst>
          </p:cNvPr>
          <p:cNvSpPr>
            <a:spLocks noGrp="1"/>
          </p:cNvSpPr>
          <p:nvPr>
            <p:ph type="body" sz="quarter" idx="11"/>
          </p:nvPr>
        </p:nvSpPr>
        <p:spPr>
          <a:xfrm>
            <a:off x="890464" y="1313631"/>
            <a:ext cx="10495291" cy="914400"/>
          </a:xfrm>
        </p:spPr>
        <p:txBody>
          <a:bodyPr/>
          <a:lstStyle/>
          <a:p>
            <a:r>
              <a:rPr lang="en-GB"/>
              <a:t>Before you apply – other requirements </a:t>
            </a:r>
          </a:p>
        </p:txBody>
      </p:sp>
      <p:sp>
        <p:nvSpPr>
          <p:cNvPr id="3" name="Text Placeholder 2">
            <a:extLst>
              <a:ext uri="{FF2B5EF4-FFF2-40B4-BE49-F238E27FC236}">
                <a16:creationId xmlns:a16="http://schemas.microsoft.com/office/drawing/2014/main" id="{E3F8B2D0-9597-3F89-86FE-F89A4561F411}"/>
              </a:ext>
            </a:extLst>
          </p:cNvPr>
          <p:cNvSpPr>
            <a:spLocks noGrp="1"/>
          </p:cNvSpPr>
          <p:nvPr>
            <p:ph type="body" sz="quarter" idx="12"/>
          </p:nvPr>
        </p:nvSpPr>
        <p:spPr>
          <a:xfrm>
            <a:off x="890464" y="2228031"/>
            <a:ext cx="9925506" cy="3800901"/>
          </a:xfrm>
        </p:spPr>
        <p:txBody>
          <a:bodyPr/>
          <a:lstStyle/>
          <a:p>
            <a:pPr marL="0" indent="0">
              <a:lnSpc>
                <a:spcPct val="100000"/>
              </a:lnSpc>
              <a:buNone/>
            </a:pPr>
            <a:r>
              <a:rPr lang="en-GB" b="1"/>
              <a:t>This requirement is only applicable only for the CoDP on the Early Years Register </a:t>
            </a:r>
            <a:endParaRPr lang="en-GB" b="1" u="sng"/>
          </a:p>
          <a:p>
            <a:pPr>
              <a:lnSpc>
                <a:spcPct val="100000"/>
              </a:lnSpc>
            </a:pPr>
            <a:r>
              <a:rPr lang="en-GB"/>
              <a:t>If applying to be a manager of a childcare on domestic premises provider, complete a </a:t>
            </a:r>
            <a:r>
              <a:rPr lang="en-GB">
                <a:hlinkClick r:id="rId2"/>
              </a:rPr>
              <a:t>health declaration form</a:t>
            </a:r>
            <a:r>
              <a:rPr lang="en-GB"/>
              <a:t>, signed by you and your GP. GPs set their own fee for signing the health declaration form and you should factor in costs for this</a:t>
            </a:r>
          </a:p>
          <a:p>
            <a:endParaRPr lang="en-GB"/>
          </a:p>
        </p:txBody>
      </p:sp>
      <p:pic>
        <p:nvPicPr>
          <p:cNvPr id="4" name="Graphic 3" descr="Checklist with solid fill">
            <a:extLst>
              <a:ext uri="{FF2B5EF4-FFF2-40B4-BE49-F238E27FC236}">
                <a16:creationId xmlns:a16="http://schemas.microsoft.com/office/drawing/2014/main" id="{DAD0ACFC-5AD4-D43F-D864-B8FCA3C9A8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14774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2057E4-CA26-04DA-5702-D6AFA6B3315C}"/>
              </a:ext>
            </a:extLst>
          </p:cNvPr>
          <p:cNvGraphicFramePr>
            <a:graphicFrameLocks noGrp="1"/>
          </p:cNvGraphicFramePr>
          <p:nvPr>
            <p:extLst>
              <p:ext uri="{D42A27DB-BD31-4B8C-83A1-F6EECF244321}">
                <p14:modId xmlns:p14="http://schemas.microsoft.com/office/powerpoint/2010/main" val="4199493575"/>
              </p:ext>
            </p:extLst>
          </p:nvPr>
        </p:nvGraphicFramePr>
        <p:xfrm>
          <a:off x="1081548" y="2939040"/>
          <a:ext cx="7536004" cy="1706880"/>
        </p:xfrm>
        <a:graphic>
          <a:graphicData uri="http://schemas.openxmlformats.org/drawingml/2006/table">
            <a:tbl>
              <a:tblPr firstRow="1" bandRow="1">
                <a:tableStyleId>{5C22544A-7EE6-4342-B048-85BDC9FD1C3A}</a:tableStyleId>
              </a:tblPr>
              <a:tblGrid>
                <a:gridCol w="6375161">
                  <a:extLst>
                    <a:ext uri="{9D8B030D-6E8A-4147-A177-3AD203B41FA5}">
                      <a16:colId xmlns:a16="http://schemas.microsoft.com/office/drawing/2014/main" val="3725514397"/>
                    </a:ext>
                  </a:extLst>
                </a:gridCol>
                <a:gridCol w="1160843">
                  <a:extLst>
                    <a:ext uri="{9D8B030D-6E8A-4147-A177-3AD203B41FA5}">
                      <a16:colId xmlns:a16="http://schemas.microsoft.com/office/drawing/2014/main" val="3593069429"/>
                    </a:ext>
                  </a:extLst>
                </a:gridCol>
              </a:tblGrid>
              <a:tr h="371780">
                <a:tc>
                  <a:txBody>
                    <a:bodyPr/>
                    <a:lstStyle/>
                    <a:p>
                      <a:r>
                        <a:rPr lang="en-GB" sz="2200"/>
                        <a:t>Register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tc>
                  <a:txBody>
                    <a:bodyPr/>
                    <a:lstStyle/>
                    <a:p>
                      <a:r>
                        <a:rPr lang="en-GB" sz="2200"/>
                        <a:t>Cost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extLst>
                  <a:ext uri="{0D108BD9-81ED-4DB2-BD59-A6C34878D82A}">
                    <a16:rowId xmlns:a16="http://schemas.microsoft.com/office/drawing/2014/main" val="770751572"/>
                  </a:ext>
                </a:extLst>
              </a:tr>
              <a:tr h="371780">
                <a:tc>
                  <a:txBody>
                    <a:bodyPr/>
                    <a:lstStyle/>
                    <a:p>
                      <a:r>
                        <a:rPr lang="en-GB" sz="2200" b="0">
                          <a:solidFill>
                            <a:srgbClr val="170C59"/>
                          </a:solidFill>
                        </a:rPr>
                        <a:t>Early Years Register </a:t>
                      </a:r>
                      <a:r>
                        <a:rPr lang="en-GB" sz="2200" b="1" u="none">
                          <a:solidFill>
                            <a:srgbClr val="170C59"/>
                          </a:solidFill>
                        </a:rPr>
                        <a:t>only</a:t>
                      </a:r>
                      <a:r>
                        <a:rPr lang="en-GB" sz="2200" b="0" u="sng">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7902256"/>
                  </a:ext>
                </a:extLst>
              </a:tr>
              <a:tr h="366890">
                <a:tc>
                  <a:txBody>
                    <a:bodyPr/>
                    <a:lstStyle/>
                    <a:p>
                      <a:r>
                        <a:rPr lang="en-GB" sz="2200" b="0">
                          <a:solidFill>
                            <a:srgbClr val="170C59"/>
                          </a:solidFill>
                        </a:rPr>
                        <a:t>Early Years Register and Childcare Register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6241889"/>
                  </a:ext>
                </a:extLst>
              </a:tr>
              <a:tr h="371780">
                <a:tc>
                  <a:txBody>
                    <a:bodyPr/>
                    <a:lstStyle/>
                    <a:p>
                      <a:r>
                        <a:rPr lang="en-GB" sz="2200" b="0">
                          <a:solidFill>
                            <a:srgbClr val="170C59"/>
                          </a:solidFill>
                        </a:rPr>
                        <a:t>Childcare Register </a:t>
                      </a:r>
                      <a:r>
                        <a:rPr lang="en-GB" sz="2200" b="1" u="none">
                          <a:solidFill>
                            <a:srgbClr val="170C59"/>
                          </a:solidFill>
                        </a:rPr>
                        <a:t>only</a:t>
                      </a:r>
                      <a:r>
                        <a:rPr lang="en-GB" sz="2200" b="0">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dirty="0">
                          <a:solidFill>
                            <a:srgbClr val="170C59"/>
                          </a:solidFill>
                        </a:rPr>
                        <a:t>£114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9259118"/>
                  </a:ext>
                </a:extLst>
              </a:tr>
            </a:tbl>
          </a:graphicData>
        </a:graphic>
      </p:graphicFrame>
      <p:sp>
        <p:nvSpPr>
          <p:cNvPr id="3" name="TextBox 2">
            <a:extLst>
              <a:ext uri="{FF2B5EF4-FFF2-40B4-BE49-F238E27FC236}">
                <a16:creationId xmlns:a16="http://schemas.microsoft.com/office/drawing/2014/main" id="{48E15AC4-A545-1033-88E4-834BCEEE0F30}"/>
              </a:ext>
            </a:extLst>
          </p:cNvPr>
          <p:cNvSpPr txBox="1"/>
          <p:nvPr/>
        </p:nvSpPr>
        <p:spPr>
          <a:xfrm>
            <a:off x="1081548" y="1560382"/>
            <a:ext cx="9655277" cy="1200329"/>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We will issue you an invoice for your fees, once we have completed checks on your application. It costs:</a:t>
            </a:r>
          </a:p>
          <a:p>
            <a:pPr>
              <a:lnSpc>
                <a:spcPct val="100000"/>
              </a:lnSpc>
            </a:pPr>
            <a:endParaRPr lang="en-GB" sz="2400">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D2DD62E-EEFE-0D38-ECF8-7B471EA46837}"/>
              </a:ext>
            </a:extLst>
          </p:cNvPr>
          <p:cNvSpPr txBox="1"/>
          <p:nvPr/>
        </p:nvSpPr>
        <p:spPr>
          <a:xfrm>
            <a:off x="1081548" y="945831"/>
            <a:ext cx="6096000" cy="584775"/>
          </a:xfrm>
          <a:prstGeom prst="rect">
            <a:avLst/>
          </a:prstGeom>
          <a:noFill/>
        </p:spPr>
        <p:txBody>
          <a:bodyPr wrap="square">
            <a:spAutoFit/>
          </a:bodyPr>
          <a:lstStyle/>
          <a:p>
            <a:r>
              <a:rPr lang="en-GB" sz="3200" b="1">
                <a:solidFill>
                  <a:srgbClr val="170C59"/>
                </a:solidFill>
                <a:latin typeface="Tahoma" panose="020B0604030504040204" pitchFamily="34" charset="0"/>
                <a:ea typeface="Tahoma" panose="020B0604030504040204" pitchFamily="34" charset="0"/>
                <a:cs typeface="Tahoma" panose="020B0604030504040204" pitchFamily="34" charset="0"/>
              </a:rPr>
              <a:t>Application stage – costs </a:t>
            </a:r>
          </a:p>
        </p:txBody>
      </p:sp>
      <p:pic>
        <p:nvPicPr>
          <p:cNvPr id="9" name="Graphic 8" descr="Checklist with solid fill">
            <a:extLst>
              <a:ext uri="{FF2B5EF4-FFF2-40B4-BE49-F238E27FC236}">
                <a16:creationId xmlns:a16="http://schemas.microsoft.com/office/drawing/2014/main" id="{EB6A3C52-057B-6D44-1539-699E12462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
        <p:nvSpPr>
          <p:cNvPr id="7" name="TextBox 6">
            <a:extLst>
              <a:ext uri="{FF2B5EF4-FFF2-40B4-BE49-F238E27FC236}">
                <a16:creationId xmlns:a16="http://schemas.microsoft.com/office/drawing/2014/main" id="{8D812BB3-A9C2-1B4B-08BF-6E8160F911D4}"/>
              </a:ext>
            </a:extLst>
          </p:cNvPr>
          <p:cNvSpPr txBox="1"/>
          <p:nvPr/>
        </p:nvSpPr>
        <p:spPr>
          <a:xfrm>
            <a:off x="1081549" y="4835953"/>
            <a:ext cx="9655276" cy="461665"/>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Registration fees are paid annually.</a:t>
            </a:r>
          </a:p>
        </p:txBody>
      </p:sp>
    </p:spTree>
    <p:extLst>
      <p:ext uri="{BB962C8B-B14F-4D97-AF65-F5344CB8AC3E}">
        <p14:creationId xmlns:p14="http://schemas.microsoft.com/office/powerpoint/2010/main" val="367755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05DD1-8C76-9B24-7E06-4AB06EB18846}"/>
              </a:ext>
            </a:extLst>
          </p:cNvPr>
          <p:cNvSpPr>
            <a:spLocks noGrp="1"/>
          </p:cNvSpPr>
          <p:nvPr>
            <p:ph type="body" sz="quarter" idx="11"/>
          </p:nvPr>
        </p:nvSpPr>
        <p:spPr>
          <a:xfrm>
            <a:off x="853440" y="1170295"/>
            <a:ext cx="8665028" cy="914400"/>
          </a:xfrm>
        </p:spPr>
        <p:txBody>
          <a:bodyPr/>
          <a:lstStyle/>
          <a:p>
            <a:r>
              <a:rPr lang="en-GB"/>
              <a:t>Application stage – completing your form </a:t>
            </a:r>
          </a:p>
        </p:txBody>
      </p:sp>
      <p:sp>
        <p:nvSpPr>
          <p:cNvPr id="5" name="Picture Placeholder 3">
            <a:extLst>
              <a:ext uri="{FF2B5EF4-FFF2-40B4-BE49-F238E27FC236}">
                <a16:creationId xmlns:a16="http://schemas.microsoft.com/office/drawing/2014/main" id="{4EA4BEAF-9109-FE3F-D150-B24FE6EDDB9D}"/>
              </a:ext>
            </a:extLst>
          </p:cNvPr>
          <p:cNvSpPr>
            <a:spLocks noGrp="1"/>
          </p:cNvSpPr>
          <p:nvPr>
            <p:ph type="body" sz="quarter" idx="12"/>
          </p:nvPr>
        </p:nvSpPr>
        <p:spPr>
          <a:xfrm flipH="1">
            <a:off x="853439" y="1750424"/>
            <a:ext cx="10485121" cy="3749982"/>
          </a:xfrm>
        </p:spPr>
        <p:txBody>
          <a:bodyPr/>
          <a:lstStyle/>
          <a:p>
            <a:pPr>
              <a:lnSpc>
                <a:spcPct val="100000"/>
              </a:lnSpc>
            </a:pPr>
            <a:r>
              <a:rPr lang="en-GB"/>
              <a:t>You will need to provide an email address and mobile number. An email will be sent to you with a link to access the registration service</a:t>
            </a:r>
          </a:p>
          <a:p>
            <a:pPr>
              <a:lnSpc>
                <a:spcPct val="100000"/>
              </a:lnSpc>
            </a:pPr>
            <a:r>
              <a:rPr lang="en-GB"/>
              <a:t>You will be able to leave the form part way through if you need to. When you return to complete the form, a five-digit verification code will be sent to the mobile number you provided. You will need to enter this code to access your application</a:t>
            </a:r>
          </a:p>
          <a:p>
            <a:pPr marL="0" indent="0">
              <a:lnSpc>
                <a:spcPct val="100000"/>
              </a:lnSpc>
              <a:buNone/>
            </a:pPr>
            <a:r>
              <a:rPr lang="en-GB"/>
              <a:t>Read the relevant guidance in full before applying:</a:t>
            </a:r>
          </a:p>
          <a:p>
            <a:pPr marL="0" indent="0">
              <a:lnSpc>
                <a:spcPct val="100000"/>
              </a:lnSpc>
              <a:buNone/>
            </a:pPr>
            <a:r>
              <a:rPr lang="en-GB">
                <a:hlinkClick r:id="rId2"/>
              </a:rPr>
              <a:t>Childcare on domestic premises</a:t>
            </a:r>
            <a:endParaRPr lang="en-GB"/>
          </a:p>
          <a:p>
            <a:pPr marL="0" indent="0">
              <a:lnSpc>
                <a:spcPct val="100000"/>
              </a:lnSpc>
              <a:buNone/>
            </a:pPr>
            <a:r>
              <a:rPr lang="en-GB">
                <a:hlinkClick r:id="rId3"/>
              </a:rPr>
              <a:t>Childcare on non-domestic premises </a:t>
            </a:r>
            <a:endParaRPr lang="en-GB"/>
          </a:p>
          <a:p>
            <a:pPr marL="0" indent="0">
              <a:lnSpc>
                <a:spcPct val="100000"/>
              </a:lnSpc>
              <a:buNone/>
            </a:pPr>
            <a:endParaRPr lang="en-GB"/>
          </a:p>
          <a:p>
            <a:endParaRPr lang="en-GB"/>
          </a:p>
        </p:txBody>
      </p:sp>
      <p:pic>
        <p:nvPicPr>
          <p:cNvPr id="6" name="Picture 5">
            <a:hlinkClick r:id="rId4"/>
            <a:extLst>
              <a:ext uri="{FF2B5EF4-FFF2-40B4-BE49-F238E27FC236}">
                <a16:creationId xmlns:a16="http://schemas.microsoft.com/office/drawing/2014/main" id="{5FD0F786-5500-1C2F-90BB-14692140604F}"/>
              </a:ext>
            </a:extLst>
          </p:cNvPr>
          <p:cNvPicPr>
            <a:picLocks noChangeAspect="1"/>
          </p:cNvPicPr>
          <p:nvPr/>
        </p:nvPicPr>
        <p:blipFill>
          <a:blip r:embed="rId5"/>
          <a:stretch>
            <a:fillRect/>
          </a:stretch>
        </p:blipFill>
        <p:spPr>
          <a:xfrm>
            <a:off x="8933292" y="337229"/>
            <a:ext cx="2943636" cy="543001"/>
          </a:xfrm>
          <a:prstGeom prst="rect">
            <a:avLst/>
          </a:prstGeom>
        </p:spPr>
      </p:pic>
    </p:spTree>
    <p:extLst>
      <p:ext uri="{BB962C8B-B14F-4D97-AF65-F5344CB8AC3E}">
        <p14:creationId xmlns:p14="http://schemas.microsoft.com/office/powerpoint/2010/main" val="217287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833794" y="1272997"/>
            <a:ext cx="9729408" cy="641314"/>
          </a:xfrm>
        </p:spPr>
        <p:txBody>
          <a:bodyPr/>
          <a:lstStyle/>
          <a:p>
            <a:r>
              <a:rPr lang="en-GB"/>
              <a:t>Application review – calling all applicants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833794" y="2116792"/>
            <a:ext cx="10391768" cy="3259546"/>
          </a:xfrm>
        </p:spPr>
        <p:txBody>
          <a:bodyPr/>
          <a:lstStyle/>
          <a:p>
            <a:pPr marL="0" indent="0">
              <a:buNone/>
            </a:pPr>
            <a:r>
              <a:rPr lang="en-GB"/>
              <a:t>Ofsted calls all applicants to make sure we have all the information we need.</a:t>
            </a:r>
          </a:p>
          <a:p>
            <a:pPr marL="0" indent="0">
              <a:buNone/>
            </a:pPr>
            <a:r>
              <a:rPr lang="en-GB"/>
              <a:t>Sometimes we need to return your application form, either because information is missing or incorrect. We will explain what you need to do before resubmitting your form.</a:t>
            </a:r>
          </a:p>
          <a:p>
            <a:pPr marL="0" indent="0">
              <a:buNone/>
            </a:pPr>
            <a:r>
              <a:rPr lang="en-GB"/>
              <a:t>Please remember to submit the application back to us. We cannot start reviewing it without all the correct information. </a:t>
            </a:r>
          </a:p>
          <a:p>
            <a:pPr marL="0" indent="0">
              <a:buNone/>
            </a:pPr>
            <a:r>
              <a:rPr lang="en-GB"/>
              <a:t>The registration timescales begin </a:t>
            </a:r>
            <a:r>
              <a:rPr lang="en-GB" b="1"/>
              <a:t>once we have accepted your application</a:t>
            </a:r>
            <a:r>
              <a:rPr lang="en-GB"/>
              <a:t>. </a:t>
            </a:r>
          </a:p>
        </p:txBody>
      </p:sp>
      <p:pic>
        <p:nvPicPr>
          <p:cNvPr id="5" name="Graphic 4" descr="Call center with solid fill">
            <a:extLst>
              <a:ext uri="{FF2B5EF4-FFF2-40B4-BE49-F238E27FC236}">
                <a16:creationId xmlns:a16="http://schemas.microsoft.com/office/drawing/2014/main" id="{DA8B88E5-040C-276B-FF6C-1744288EF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78525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577797"/>
            <a:ext cx="10078813" cy="641314"/>
          </a:xfrm>
        </p:spPr>
        <p:txBody>
          <a:bodyPr/>
          <a:lstStyle/>
          <a:p>
            <a:r>
              <a:rPr lang="en-GB"/>
              <a:t>Application review stage – accepting and reviewing</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3" y="2738622"/>
            <a:ext cx="10701392" cy="3259546"/>
          </a:xfrm>
        </p:spPr>
        <p:txBody>
          <a:bodyPr/>
          <a:lstStyle/>
          <a:p>
            <a:r>
              <a:rPr lang="en-GB"/>
              <a:t>Ofsted will acknowledge receipt of your application by email after your complete application form is received</a:t>
            </a:r>
          </a:p>
          <a:p>
            <a:r>
              <a:rPr lang="en-GB"/>
              <a:t>If you have applied to the Early Years Register, Ofsted will book a time for a registration visit at the start of the process. This visit will usually be 8 weeks after we accept your application</a:t>
            </a:r>
          </a:p>
          <a:p>
            <a:r>
              <a:rPr lang="en-GB"/>
              <a:t>We will keep you updated every 2 weeks on the progress of your application and will let you know if we need any further information from you</a:t>
            </a:r>
          </a:p>
          <a:p>
            <a:pPr marL="0" indent="0">
              <a:buNone/>
            </a:pPr>
            <a:endParaRPr lang="en-GB"/>
          </a:p>
        </p:txBody>
      </p:sp>
      <p:pic>
        <p:nvPicPr>
          <p:cNvPr id="2" name="Graphic 1" descr="Call center with solid fill">
            <a:extLst>
              <a:ext uri="{FF2B5EF4-FFF2-40B4-BE49-F238E27FC236}">
                <a16:creationId xmlns:a16="http://schemas.microsoft.com/office/drawing/2014/main" id="{A9ADB76E-8A81-5779-95BF-488C9D5FB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2998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399480"/>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5" y="2040794"/>
            <a:ext cx="10701392" cy="4172006"/>
          </a:xfrm>
        </p:spPr>
        <p:txBody>
          <a:bodyPr/>
          <a:lstStyle/>
          <a:p>
            <a:pPr marL="0" indent="0">
              <a:buNone/>
            </a:pPr>
            <a:r>
              <a:rPr lang="en-GB"/>
              <a:t>The inspector will check:</a:t>
            </a:r>
          </a:p>
          <a:p>
            <a:r>
              <a:rPr lang="en-GB"/>
              <a:t>your identity</a:t>
            </a:r>
          </a:p>
          <a:p>
            <a:r>
              <a:rPr lang="en-GB"/>
              <a:t>your suitability to provide childcare</a:t>
            </a:r>
          </a:p>
          <a:p>
            <a:r>
              <a:rPr lang="en-GB"/>
              <a:t>your understanding of the ages and numbers of children you can care for</a:t>
            </a:r>
          </a:p>
          <a:p>
            <a:r>
              <a:rPr lang="en-GB"/>
              <a:t>documents about your car (if applicable), qualifications and first aid</a:t>
            </a:r>
          </a:p>
          <a:p>
            <a:r>
              <a:rPr lang="en-GB"/>
              <a:t>suitability of your premises and equipment</a:t>
            </a:r>
          </a:p>
          <a:p>
            <a:r>
              <a:rPr lang="en-GB"/>
              <a:t>your understanding of risk assessment, safety and security</a:t>
            </a:r>
          </a:p>
          <a:p>
            <a:r>
              <a:rPr lang="en-GB"/>
              <a:t>your understanding of the </a:t>
            </a:r>
            <a:r>
              <a:rPr lang="en-GB">
                <a:hlinkClick r:id="rId3"/>
              </a:rPr>
              <a:t>EYFS</a:t>
            </a:r>
            <a:r>
              <a:rPr lang="en-GB"/>
              <a:t> and </a:t>
            </a:r>
            <a:r>
              <a:rPr lang="en-GB">
                <a:hlinkClick r:id="rId4"/>
              </a:rPr>
              <a:t>Childcare Register requirements</a:t>
            </a:r>
            <a:endParaRPr lang="en-GB"/>
          </a:p>
          <a:p>
            <a:r>
              <a:rPr lang="en-GB"/>
              <a:t>that you speak English well enough to teach children and keep records in English </a:t>
            </a:r>
          </a:p>
          <a:p>
            <a:pPr marL="0" indent="0">
              <a:buNone/>
            </a:pPr>
            <a:endParaRPr lang="en-GB"/>
          </a:p>
        </p:txBody>
      </p:sp>
      <p:pic>
        <p:nvPicPr>
          <p:cNvPr id="4" name="Graphic 3" descr="Architecture with solid fill">
            <a:extLst>
              <a:ext uri="{FF2B5EF4-FFF2-40B4-BE49-F238E27FC236}">
                <a16:creationId xmlns:a16="http://schemas.microsoft.com/office/drawing/2014/main" id="{857E3A2A-31B2-B1DC-5F20-1A82410A2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7015" y="191430"/>
            <a:ext cx="1393902" cy="1393902"/>
          </a:xfrm>
          <a:prstGeom prst="rect">
            <a:avLst/>
          </a:prstGeom>
        </p:spPr>
      </p:pic>
    </p:spTree>
    <p:extLst>
      <p:ext uri="{BB962C8B-B14F-4D97-AF65-F5344CB8AC3E}">
        <p14:creationId xmlns:p14="http://schemas.microsoft.com/office/powerpoint/2010/main" val="396886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073245"/>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637302"/>
            <a:ext cx="10701392" cy="3259546"/>
          </a:xfrm>
        </p:spPr>
        <p:txBody>
          <a:bodyPr/>
          <a:lstStyle/>
          <a:p>
            <a:r>
              <a:rPr lang="en-GB"/>
              <a:t>A decision will be made either at the visit or after the visit has ended and the inspector will tell you whether they will recommend you ‘</a:t>
            </a:r>
            <a:r>
              <a:rPr lang="en-GB" b="1"/>
              <a:t>suitable</a:t>
            </a:r>
            <a:r>
              <a:rPr lang="en-GB"/>
              <a:t>’ or ‘</a:t>
            </a:r>
            <a:r>
              <a:rPr lang="en-GB" b="1"/>
              <a:t>not suitable</a:t>
            </a:r>
            <a:r>
              <a:rPr lang="en-GB"/>
              <a:t>’ for registration</a:t>
            </a:r>
          </a:p>
          <a:p>
            <a:r>
              <a:rPr lang="en-GB"/>
              <a:t>If you do change your mind and decide you do not want to pursue your application, you can </a:t>
            </a:r>
            <a:r>
              <a:rPr lang="en-GB" b="1"/>
              <a:t>withdraw </a:t>
            </a:r>
            <a:r>
              <a:rPr lang="en-GB"/>
              <a:t>up until the point of our decision to register or refuse your application. You will be able to apply again in the future but will need to pay a new application fee. Application fees cannot be refunded</a:t>
            </a:r>
          </a:p>
          <a:p>
            <a:r>
              <a:rPr lang="en-GB"/>
              <a:t>We know people can find discussing their suitability a worrying time. Inspectors will take all reasonable steps to </a:t>
            </a:r>
            <a:r>
              <a:rPr lang="en-GB" b="1"/>
              <a:t>prevent undue anxiety and to minimise stress </a:t>
            </a:r>
            <a:r>
              <a:rPr lang="en-GB"/>
              <a:t>during the registration visit. You can always contact Ofsted if you have concerns that cannot be resolved with the inspector</a:t>
            </a:r>
          </a:p>
          <a:p>
            <a:r>
              <a:rPr lang="en-GB"/>
              <a:t>The safety and well-being of children will always be our priority, so it is important that we ensure those working with children have the right knowledge and skills </a:t>
            </a:r>
          </a:p>
          <a:p>
            <a:pPr marL="0" indent="0">
              <a:buNone/>
            </a:pPr>
            <a:endParaRPr lang="en-GB"/>
          </a:p>
        </p:txBody>
      </p:sp>
      <p:pic>
        <p:nvPicPr>
          <p:cNvPr id="2" name="Graphic 1" descr="Architecture with solid fill">
            <a:extLst>
              <a:ext uri="{FF2B5EF4-FFF2-40B4-BE49-F238E27FC236}">
                <a16:creationId xmlns:a16="http://schemas.microsoft.com/office/drawing/2014/main" id="{E77AC9AA-1205-89D6-248B-D2988B226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0365" y="0"/>
            <a:ext cx="1393902" cy="1393902"/>
          </a:xfrm>
          <a:prstGeom prst="rect">
            <a:avLst/>
          </a:prstGeom>
        </p:spPr>
      </p:pic>
    </p:spTree>
    <p:extLst>
      <p:ext uri="{BB962C8B-B14F-4D97-AF65-F5344CB8AC3E}">
        <p14:creationId xmlns:p14="http://schemas.microsoft.com/office/powerpoint/2010/main" val="260168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2B6B7-9806-EA9D-2F48-F35EF3C83AE6}"/>
              </a:ext>
            </a:extLst>
          </p:cNvPr>
          <p:cNvSpPr txBox="1"/>
          <p:nvPr/>
        </p:nvSpPr>
        <p:spPr>
          <a:xfrm>
            <a:off x="825190" y="712693"/>
            <a:ext cx="9032426" cy="1107996"/>
          </a:xfrm>
          <a:prstGeom prst="rect">
            <a:avLst/>
          </a:prstGeom>
          <a:noFill/>
        </p:spPr>
        <p:txBody>
          <a:bodyPr wrap="square" rtlCol="0">
            <a:spAutoFit/>
          </a:bodyPr>
          <a:lstStyle/>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The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hlinkClick r:id="rId3"/>
              </a:rPr>
              <a:t>Department for Education (DfE) introduced new flexibilities</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 on 1 November 2024:</a:t>
            </a:r>
          </a:p>
          <a:p>
            <a:endParaRPr lang="en-GB"/>
          </a:p>
        </p:txBody>
      </p:sp>
      <p:graphicFrame>
        <p:nvGraphicFramePr>
          <p:cNvPr id="3" name="Diagram 2">
            <a:extLst>
              <a:ext uri="{FF2B5EF4-FFF2-40B4-BE49-F238E27FC236}">
                <a16:creationId xmlns:a16="http://schemas.microsoft.com/office/drawing/2014/main" id="{0614D60B-4F40-03CF-BA59-1FEE8CED37BF}"/>
              </a:ext>
            </a:extLst>
          </p:cNvPr>
          <p:cNvGraphicFramePr/>
          <p:nvPr>
            <p:extLst>
              <p:ext uri="{D42A27DB-BD31-4B8C-83A1-F6EECF244321}">
                <p14:modId xmlns:p14="http://schemas.microsoft.com/office/powerpoint/2010/main" val="3913228736"/>
              </p:ext>
            </p:extLst>
          </p:nvPr>
        </p:nvGraphicFramePr>
        <p:xfrm>
          <a:off x="-309171" y="1623060"/>
          <a:ext cx="10642365" cy="4652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83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A072E5-B7A0-1878-9F15-41A40D88F9A3}"/>
              </a:ext>
            </a:extLst>
          </p:cNvPr>
          <p:cNvSpPr>
            <a:spLocks noGrp="1"/>
          </p:cNvSpPr>
          <p:nvPr>
            <p:ph type="body" sz="quarter" idx="10"/>
          </p:nvPr>
        </p:nvSpPr>
        <p:spPr/>
        <p:txBody>
          <a:bodyPr/>
          <a:lstStyle/>
          <a:p>
            <a:r>
              <a:rPr lang="en-GB"/>
              <a:t>Inspection</a:t>
            </a:r>
          </a:p>
        </p:txBody>
      </p:sp>
    </p:spTree>
    <p:extLst>
      <p:ext uri="{BB962C8B-B14F-4D97-AF65-F5344CB8AC3E}">
        <p14:creationId xmlns:p14="http://schemas.microsoft.com/office/powerpoint/2010/main" val="215749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1F214-EE12-C991-241A-432AE5477CF1}"/>
              </a:ext>
            </a:extLst>
          </p:cNvPr>
          <p:cNvSpPr>
            <a:spLocks noGrp="1"/>
          </p:cNvSpPr>
          <p:nvPr>
            <p:ph type="body" sz="quarter" idx="11"/>
          </p:nvPr>
        </p:nvSpPr>
        <p:spPr>
          <a:xfrm>
            <a:off x="745303" y="1120074"/>
            <a:ext cx="9421251" cy="914400"/>
          </a:xfrm>
        </p:spPr>
        <p:txBody>
          <a:bodyPr/>
          <a:lstStyle/>
          <a:p>
            <a:r>
              <a:rPr lang="en-GB"/>
              <a:t>Inspection of providers on the Early Years Register </a:t>
            </a:r>
          </a:p>
        </p:txBody>
      </p:sp>
      <p:sp>
        <p:nvSpPr>
          <p:cNvPr id="3" name="Text Placeholder 2">
            <a:extLst>
              <a:ext uri="{FF2B5EF4-FFF2-40B4-BE49-F238E27FC236}">
                <a16:creationId xmlns:a16="http://schemas.microsoft.com/office/drawing/2014/main" id="{B229EEA8-1FBE-9F2B-CB6B-11D5446E8DD9}"/>
              </a:ext>
            </a:extLst>
          </p:cNvPr>
          <p:cNvSpPr>
            <a:spLocks noGrp="1"/>
          </p:cNvSpPr>
          <p:nvPr>
            <p:ph type="body" sz="quarter" idx="12"/>
          </p:nvPr>
        </p:nvSpPr>
        <p:spPr>
          <a:xfrm>
            <a:off x="745303" y="2214341"/>
            <a:ext cx="9676654" cy="3943754"/>
          </a:xfrm>
        </p:spPr>
        <p:txBody>
          <a:bodyPr/>
          <a:lstStyle/>
          <a:p>
            <a:r>
              <a:rPr lang="en-GB"/>
              <a:t>Once registered, we will carry out the first inspection of newly registered providers within 30 months of registration</a:t>
            </a:r>
          </a:p>
          <a:p>
            <a:r>
              <a:rPr lang="en-GB"/>
              <a:t>Ofsted is required t</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 inspect all providers at intervals </a:t>
            </a:r>
            <a:r>
              <a:rPr lang="en-GB">
                <a:hlinkClick r:id="rId3"/>
              </a:rPr>
              <a:t>set by the Secretary of State for Education</a:t>
            </a:r>
            <a:r>
              <a:rPr lang="en-GB"/>
              <a:t>, which is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every six years from the date of the previous inspection</a:t>
            </a:r>
          </a:p>
          <a:p>
            <a:r>
              <a:rPr lang="en-GB"/>
              <a:t>You can find all our information about inspection in our </a:t>
            </a:r>
            <a:r>
              <a:rPr lang="en-GB">
                <a:hlinkClick r:id="rId4"/>
              </a:rPr>
              <a:t>collection of guidance documents</a:t>
            </a:r>
            <a:endParaRPr lang="en-GB"/>
          </a:p>
          <a:p>
            <a:r>
              <a:rPr lang="en-GB"/>
              <a:t>Read our </a:t>
            </a:r>
            <a:r>
              <a:rPr lang="en-GB">
                <a:hlinkClick r:id="rId5"/>
              </a:rPr>
              <a:t>‘Need to know’ guides</a:t>
            </a:r>
            <a:r>
              <a:rPr lang="en-GB"/>
              <a:t> for helpful Q&amp;As</a:t>
            </a:r>
          </a:p>
        </p:txBody>
      </p:sp>
    </p:spTree>
    <p:extLst>
      <p:ext uri="{BB962C8B-B14F-4D97-AF65-F5344CB8AC3E}">
        <p14:creationId xmlns:p14="http://schemas.microsoft.com/office/powerpoint/2010/main" val="836650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1A235-D8EF-57D3-7733-861AA06CC3E0}"/>
              </a:ext>
            </a:extLst>
          </p:cNvPr>
          <p:cNvSpPr>
            <a:spLocks noGrp="1"/>
          </p:cNvSpPr>
          <p:nvPr>
            <p:ph type="body" sz="quarter" idx="11"/>
          </p:nvPr>
        </p:nvSpPr>
        <p:spPr>
          <a:xfrm>
            <a:off x="745304" y="1300183"/>
            <a:ext cx="8929638" cy="914400"/>
          </a:xfrm>
        </p:spPr>
        <p:txBody>
          <a:bodyPr/>
          <a:lstStyle/>
          <a:p>
            <a:r>
              <a:rPr lang="en-GB"/>
              <a:t>Inspection of providers on the Childcare Register</a:t>
            </a:r>
          </a:p>
        </p:txBody>
      </p:sp>
      <p:sp>
        <p:nvSpPr>
          <p:cNvPr id="3" name="Text Placeholder 2">
            <a:extLst>
              <a:ext uri="{FF2B5EF4-FFF2-40B4-BE49-F238E27FC236}">
                <a16:creationId xmlns:a16="http://schemas.microsoft.com/office/drawing/2014/main" id="{A1E9472C-C0A6-3D09-D433-7F5403A687E0}"/>
              </a:ext>
            </a:extLst>
          </p:cNvPr>
          <p:cNvSpPr>
            <a:spLocks noGrp="1"/>
          </p:cNvSpPr>
          <p:nvPr>
            <p:ph type="body" sz="quarter" idx="12"/>
          </p:nvPr>
        </p:nvSpPr>
        <p:spPr>
          <a:xfrm>
            <a:off x="745304" y="2315284"/>
            <a:ext cx="9191176" cy="3493721"/>
          </a:xfrm>
        </p:spPr>
        <p:txBody>
          <a:bodyPr/>
          <a:lstStyle/>
          <a:p>
            <a:pPr>
              <a:lnSpc>
                <a:spcPct val="100000"/>
              </a:lnSpc>
            </a:pPr>
            <a:r>
              <a:rPr lang="en-GB"/>
              <a:t>Childcare Register inspections are a </a:t>
            </a:r>
            <a:r>
              <a:rPr lang="en-GB" b="1"/>
              <a:t>compliance check </a:t>
            </a:r>
            <a:r>
              <a:rPr lang="en-GB"/>
              <a:t>to make sure providers are meeting the ongoing requirements for registration</a:t>
            </a:r>
          </a:p>
          <a:p>
            <a:pPr>
              <a:lnSpc>
                <a:spcPct val="100000"/>
              </a:lnSpc>
            </a:pPr>
            <a:r>
              <a:rPr lang="en-GB"/>
              <a:t>Ofsted inspects 10% of all providers on the register each year, on a proportionate and risk basis, rather than following a prescribed inspection cycle</a:t>
            </a:r>
          </a:p>
          <a:p>
            <a:pPr>
              <a:lnSpc>
                <a:spcPct val="100000"/>
              </a:lnSpc>
            </a:pPr>
            <a:r>
              <a:rPr lang="en-GB"/>
              <a:t>Our guidance on </a:t>
            </a:r>
            <a:r>
              <a:rPr lang="en-GB">
                <a:hlinkClick r:id="rId2"/>
              </a:rPr>
              <a:t>carrying out Childcare Register inspections</a:t>
            </a:r>
            <a:r>
              <a:rPr lang="en-GB"/>
              <a:t> sets out the full inspection process</a:t>
            </a:r>
          </a:p>
          <a:p>
            <a:endParaRPr lang="en-GB"/>
          </a:p>
        </p:txBody>
      </p:sp>
    </p:spTree>
    <p:extLst>
      <p:ext uri="{BB962C8B-B14F-4D97-AF65-F5344CB8AC3E}">
        <p14:creationId xmlns:p14="http://schemas.microsoft.com/office/powerpoint/2010/main" val="607708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09854-D753-82A3-E644-66FE464F4076}"/>
              </a:ext>
            </a:extLst>
          </p:cNvPr>
          <p:cNvSpPr>
            <a:spLocks noGrp="1"/>
          </p:cNvSpPr>
          <p:nvPr>
            <p:ph type="body" sz="quarter" idx="10"/>
          </p:nvPr>
        </p:nvSpPr>
        <p:spPr/>
        <p:txBody>
          <a:bodyPr/>
          <a:lstStyle/>
          <a:p>
            <a:r>
              <a:rPr lang="en-GB"/>
              <a:t>Resources</a:t>
            </a:r>
          </a:p>
        </p:txBody>
      </p:sp>
    </p:spTree>
    <p:extLst>
      <p:ext uri="{BB962C8B-B14F-4D97-AF65-F5344CB8AC3E}">
        <p14:creationId xmlns:p14="http://schemas.microsoft.com/office/powerpoint/2010/main" val="198971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CC08-834A-FF59-99E1-771C907FF1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85516-2343-46BD-5199-29860DEFD90C}"/>
              </a:ext>
            </a:extLst>
          </p:cNvPr>
          <p:cNvSpPr>
            <a:spLocks noGrp="1"/>
          </p:cNvSpPr>
          <p:nvPr>
            <p:ph type="body" sz="quarter" idx="11"/>
          </p:nvPr>
        </p:nvSpPr>
        <p:spPr>
          <a:xfrm>
            <a:off x="745304" y="1097279"/>
            <a:ext cx="9216114" cy="424575"/>
          </a:xfrm>
        </p:spPr>
        <p:txBody>
          <a:bodyPr/>
          <a:lstStyle/>
          <a:p>
            <a:r>
              <a:rPr lang="en-GB"/>
              <a:t>Help and support</a:t>
            </a:r>
          </a:p>
        </p:txBody>
      </p:sp>
      <p:sp>
        <p:nvSpPr>
          <p:cNvPr id="3" name="Text Placeholder 2">
            <a:extLst>
              <a:ext uri="{FF2B5EF4-FFF2-40B4-BE49-F238E27FC236}">
                <a16:creationId xmlns:a16="http://schemas.microsoft.com/office/drawing/2014/main" id="{926B2946-0AC9-5D27-0F25-8B32AF1AEAB4}"/>
              </a:ext>
            </a:extLst>
          </p:cNvPr>
          <p:cNvSpPr>
            <a:spLocks noGrp="1"/>
          </p:cNvSpPr>
          <p:nvPr>
            <p:ph type="body" sz="quarter" idx="12"/>
          </p:nvPr>
        </p:nvSpPr>
        <p:spPr>
          <a:xfrm>
            <a:off x="744817" y="1802674"/>
            <a:ext cx="9676654" cy="3529914"/>
          </a:xfrm>
        </p:spPr>
        <p:txBody>
          <a:bodyPr/>
          <a:lstStyle/>
          <a:p>
            <a:pPr marL="0" indent="0">
              <a:buNone/>
            </a:pPr>
            <a:r>
              <a:rPr lang="en-GB"/>
              <a:t>Your local authority can help you with advice and support throughout the registration process. You may also wish to contact:</a:t>
            </a:r>
          </a:p>
          <a:p>
            <a:r>
              <a:rPr lang="en-GB"/>
              <a:t>your local authority environmental health department, to make sure you comply with food safety regulations and other legislation</a:t>
            </a:r>
          </a:p>
          <a:p>
            <a:r>
              <a:rPr lang="en-GB"/>
              <a:t>your local fire safety officer, to make sure you comply with fire safety regulations</a:t>
            </a:r>
          </a:p>
          <a:p>
            <a:r>
              <a:rPr lang="en-GB"/>
              <a:t>your local planning authority, to make sure you have planning permission for childcare</a:t>
            </a:r>
          </a:p>
          <a:p>
            <a:r>
              <a:rPr lang="en-GB"/>
              <a:t>your local building control department, with regard to building</a:t>
            </a:r>
            <a:br>
              <a:rPr lang="en-GB"/>
            </a:br>
            <a:r>
              <a:rPr lang="en-GB"/>
              <a:t>work undertaken</a:t>
            </a:r>
          </a:p>
          <a:p>
            <a:endParaRPr lang="en-GB"/>
          </a:p>
          <a:p>
            <a:pPr marL="0" indent="0">
              <a:buNone/>
            </a:pPr>
            <a:endParaRPr lang="en-GB"/>
          </a:p>
          <a:p>
            <a:endParaRPr lang="en-GB"/>
          </a:p>
        </p:txBody>
      </p:sp>
    </p:spTree>
    <p:extLst>
      <p:ext uri="{BB962C8B-B14F-4D97-AF65-F5344CB8AC3E}">
        <p14:creationId xmlns:p14="http://schemas.microsoft.com/office/powerpoint/2010/main" val="349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03AC7-30E9-4754-B597-8F157470E9CC}"/>
              </a:ext>
            </a:extLst>
          </p:cNvPr>
          <p:cNvSpPr>
            <a:spLocks noGrp="1"/>
          </p:cNvSpPr>
          <p:nvPr>
            <p:ph type="body" sz="quarter" idx="11"/>
          </p:nvPr>
        </p:nvSpPr>
        <p:spPr>
          <a:xfrm>
            <a:off x="580668" y="1637164"/>
            <a:ext cx="3964480" cy="914400"/>
          </a:xfrm>
        </p:spPr>
        <p:txBody>
          <a:bodyPr/>
          <a:lstStyle/>
          <a:p>
            <a:pPr algn="ctr"/>
            <a:r>
              <a:rPr lang="en-GB"/>
              <a:t>Further guidance:</a:t>
            </a:r>
          </a:p>
        </p:txBody>
      </p:sp>
      <p:pic>
        <p:nvPicPr>
          <p:cNvPr id="8" name="Picture 7">
            <a:extLst>
              <a:ext uri="{FF2B5EF4-FFF2-40B4-BE49-F238E27FC236}">
                <a16:creationId xmlns:a16="http://schemas.microsoft.com/office/drawing/2014/main" id="{982903BA-0DAF-3D2E-65F0-DA62C88998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rot="1421772">
            <a:off x="7245013" y="820105"/>
            <a:ext cx="2410613" cy="14858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B634215-DE8D-F0A2-327A-53397537B5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2956" y="2368733"/>
            <a:ext cx="3477673" cy="170070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518C55F-F9F4-0A1D-D306-9D0CCD48BA5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912626">
            <a:off x="7134832" y="4232124"/>
            <a:ext cx="2517793" cy="1682303"/>
          </a:xfrm>
          <a:prstGeom prst="rect">
            <a:avLst/>
          </a:prstGeom>
          <a:ln>
            <a:solidFill>
              <a:schemeClr val="bg1">
                <a:lumMod val="85000"/>
              </a:schemeClr>
            </a:solidFill>
          </a:ln>
        </p:spPr>
      </p:pic>
      <p:sp>
        <p:nvSpPr>
          <p:cNvPr id="9" name="Freeform 59">
            <a:extLst>
              <a:ext uri="{FF2B5EF4-FFF2-40B4-BE49-F238E27FC236}">
                <a16:creationId xmlns:a16="http://schemas.microsoft.com/office/drawing/2014/main" id="{1923ECE6-80F3-C4CF-04BB-18E5B18A1AB2}"/>
              </a:ext>
            </a:extLst>
          </p:cNvPr>
          <p:cNvSpPr>
            <a:spLocks noEditPoints="1"/>
          </p:cNvSpPr>
          <p:nvPr userDrawn="1"/>
        </p:nvSpPr>
        <p:spPr bwMode="auto">
          <a:xfrm>
            <a:off x="9455806" y="4140035"/>
            <a:ext cx="1227718" cy="1177237"/>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4D3B7904-6A68-0E80-3645-C51BDA28B877}"/>
              </a:ext>
            </a:extLst>
          </p:cNvPr>
          <p:cNvSpPr>
            <a:spLocks noEditPoints="1"/>
          </p:cNvSpPr>
          <p:nvPr userDrawn="1"/>
        </p:nvSpPr>
        <p:spPr bwMode="auto">
          <a:xfrm>
            <a:off x="10526021" y="4586295"/>
            <a:ext cx="1391280" cy="137714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D57D6BF2-FBA0-2332-37DB-707E0430C8D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7844" y="538093"/>
            <a:ext cx="3056354" cy="5949433"/>
          </a:xfrm>
          <a:prstGeom prst="rect">
            <a:avLst/>
          </a:prstGeom>
          <a:effectLst/>
        </p:spPr>
      </p:pic>
      <p:pic>
        <p:nvPicPr>
          <p:cNvPr id="15" name="Picture 2">
            <a:extLst>
              <a:ext uri="{FF2B5EF4-FFF2-40B4-BE49-F238E27FC236}">
                <a16:creationId xmlns:a16="http://schemas.microsoft.com/office/drawing/2014/main" id="{FE392DAD-4ED0-15E8-41A7-8E102242C2A1}"/>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a:xfrm>
            <a:off x="9315499" y="822973"/>
            <a:ext cx="2421044" cy="5416683"/>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p:spPr>
      </p:pic>
      <p:sp>
        <p:nvSpPr>
          <p:cNvPr id="19" name="Rectangle: Rounded Corners 18">
            <a:extLst>
              <a:ext uri="{FF2B5EF4-FFF2-40B4-BE49-F238E27FC236}">
                <a16:creationId xmlns:a16="http://schemas.microsoft.com/office/drawing/2014/main" id="{60E3006D-B3E9-A4C5-0BCD-BDFC281E639E}"/>
              </a:ext>
            </a:extLst>
          </p:cNvPr>
          <p:cNvSpPr/>
          <p:nvPr/>
        </p:nvSpPr>
        <p:spPr>
          <a:xfrm>
            <a:off x="9709703" y="1437586"/>
            <a:ext cx="1632637" cy="403688"/>
          </a:xfrm>
          <a:prstGeom prst="roundRect">
            <a:avLst/>
          </a:prstGeom>
          <a:solidFill>
            <a:srgbClr val="2092B6"/>
          </a:solidFill>
          <a:ln>
            <a:solidFill>
              <a:srgbClr val="20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57BF165-71A3-687F-C21E-C137E52ACB2C}"/>
              </a:ext>
            </a:extLst>
          </p:cNvPr>
          <p:cNvSpPr txBox="1"/>
          <p:nvPr/>
        </p:nvSpPr>
        <p:spPr>
          <a:xfrm>
            <a:off x="9865514" y="1415533"/>
            <a:ext cx="1321015" cy="400110"/>
          </a:xfrm>
          <a:prstGeom prst="rect">
            <a:avLst/>
          </a:prstGeom>
          <a:noFill/>
        </p:spPr>
        <p:txBody>
          <a:bodyPr wrap="square" rtlCol="0">
            <a:spAutoFit/>
          </a:bodyPr>
          <a:lstStyle/>
          <a:p>
            <a:pPr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SCAN ME</a:t>
            </a:r>
          </a:p>
        </p:txBody>
      </p:sp>
      <p:sp>
        <p:nvSpPr>
          <p:cNvPr id="22" name="TextBox 21">
            <a:extLst>
              <a:ext uri="{FF2B5EF4-FFF2-40B4-BE49-F238E27FC236}">
                <a16:creationId xmlns:a16="http://schemas.microsoft.com/office/drawing/2014/main" id="{9817DCB1-AB35-DCC1-9B38-DF5A15C04072}"/>
              </a:ext>
            </a:extLst>
          </p:cNvPr>
          <p:cNvSpPr txBox="1"/>
          <p:nvPr/>
        </p:nvSpPr>
        <p:spPr>
          <a:xfrm>
            <a:off x="9401212" y="5094731"/>
            <a:ext cx="2249618" cy="276999"/>
          </a:xfrm>
          <a:prstGeom prst="rect">
            <a:avLst/>
          </a:prstGeom>
          <a:noFill/>
        </p:spPr>
        <p:txBody>
          <a:bodyPr wrap="square">
            <a:spAutoFit/>
          </a:bodyPr>
          <a:lstStyle/>
          <a:p>
            <a:pPr algn="ctr"/>
            <a:r>
              <a:rPr lang="en-GB" sz="1200">
                <a:hlinkClick r:id="rId8"/>
              </a:rPr>
              <a:t>linktr.ee/ofstedbeststartinlife</a:t>
            </a:r>
            <a:endParaRPr lang="en-GB" sz="1200"/>
          </a:p>
        </p:txBody>
      </p:sp>
      <p:sp>
        <p:nvSpPr>
          <p:cNvPr id="26" name="Rectangle 25">
            <a:extLst>
              <a:ext uri="{FF2B5EF4-FFF2-40B4-BE49-F238E27FC236}">
                <a16:creationId xmlns:a16="http://schemas.microsoft.com/office/drawing/2014/main" id="{7B6D1E5E-BB2A-51C6-9555-0237F11C3C17}"/>
              </a:ext>
            </a:extLst>
          </p:cNvPr>
          <p:cNvSpPr/>
          <p:nvPr/>
        </p:nvSpPr>
        <p:spPr>
          <a:xfrm>
            <a:off x="9375018" y="2162224"/>
            <a:ext cx="2262871" cy="245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QR code that will take you to a page listing important Ofsted links">
            <a:extLst>
              <a:ext uri="{FF2B5EF4-FFF2-40B4-BE49-F238E27FC236}">
                <a16:creationId xmlns:a16="http://schemas.microsoft.com/office/drawing/2014/main" id="{C2F0D5AA-0FF6-5AF9-61F3-49B5C6E2B5A8}"/>
              </a:ext>
            </a:extLst>
          </p:cNvPr>
          <p:cNvPicPr>
            <a:picLocks noChangeAspect="1"/>
          </p:cNvPicPr>
          <p:nvPr/>
        </p:nvPicPr>
        <p:blipFill>
          <a:blip r:embed="rId9"/>
          <a:stretch>
            <a:fillRect/>
          </a:stretch>
        </p:blipFill>
        <p:spPr>
          <a:xfrm>
            <a:off x="9437130" y="2143740"/>
            <a:ext cx="2213700" cy="2265787"/>
          </a:xfrm>
          <a:prstGeom prst="rect">
            <a:avLst/>
          </a:prstGeom>
        </p:spPr>
      </p:pic>
      <p:sp>
        <p:nvSpPr>
          <p:cNvPr id="3" name="TextBox 2">
            <a:extLst>
              <a:ext uri="{FF2B5EF4-FFF2-40B4-BE49-F238E27FC236}">
                <a16:creationId xmlns:a16="http://schemas.microsoft.com/office/drawing/2014/main" id="{0B2CDD6E-1C19-1370-9BF1-314B881FA287}"/>
              </a:ext>
            </a:extLst>
          </p:cNvPr>
          <p:cNvSpPr txBox="1"/>
          <p:nvPr/>
        </p:nvSpPr>
        <p:spPr>
          <a:xfrm>
            <a:off x="626695" y="2227227"/>
            <a:ext cx="7460171" cy="2677656"/>
          </a:xfrm>
          <a:prstGeom prst="rect">
            <a:avLst/>
          </a:prstGeom>
          <a:noFill/>
        </p:spPr>
        <p:txBody>
          <a:bodyPr wrap="square">
            <a:spAutoFit/>
          </a:bodyPr>
          <a:lstStyle/>
          <a:p>
            <a:r>
              <a:rPr lang="en-GB" sz="2800">
                <a:latin typeface="Tahoma" panose="020B0604030504040204" pitchFamily="34" charset="0"/>
                <a:ea typeface="Tahoma" panose="020B0604030504040204" pitchFamily="34" charset="0"/>
                <a:cs typeface="Tahoma" panose="020B0604030504040204" pitchFamily="34" charset="0"/>
                <a:hlinkClick r:id="rId10"/>
              </a:rPr>
              <a:t>Early years and childcare registration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1"/>
              </a:rPr>
              <a:t>Early years and childcare regulation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2"/>
              </a:rPr>
              <a:t>Ofsted inspections of early years and childcare providers</a:t>
            </a:r>
            <a:endParaRPr lang="en-GB" sz="2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571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nails of relevant Ofsted videos on YouTube explaining new flexibilities: &#10;&#10;New changes for childminders and childcare on domestic premises providers. &#10;&#10;What is a childminder without domestic premises? &#10;&#10;Working from non-domestic premises - removing the 50% limit. &#10;&#10;Further flexibility for childminders.&#10;&#10;Updates for currently registered childcare on domestic premises providers. ">
            <a:extLst>
              <a:ext uri="{FF2B5EF4-FFF2-40B4-BE49-F238E27FC236}">
                <a16:creationId xmlns:a16="http://schemas.microsoft.com/office/drawing/2014/main" id="{982932B2-9675-3DB6-16B6-FA65F87639CC}"/>
              </a:ext>
            </a:extLst>
          </p:cNvPr>
          <p:cNvPicPr>
            <a:picLocks noChangeAspect="1"/>
          </p:cNvPicPr>
          <p:nvPr/>
        </p:nvPicPr>
        <p:blipFill>
          <a:blip r:embed="rId3"/>
          <a:stretch>
            <a:fillRect/>
          </a:stretch>
        </p:blipFill>
        <p:spPr>
          <a:xfrm>
            <a:off x="825190" y="1770983"/>
            <a:ext cx="10006361" cy="4253235"/>
          </a:xfrm>
          <a:prstGeom prst="rect">
            <a:avLst/>
          </a:prstGeom>
        </p:spPr>
      </p:pic>
      <p:sp>
        <p:nvSpPr>
          <p:cNvPr id="5" name="TextBox 4">
            <a:extLst>
              <a:ext uri="{FF2B5EF4-FFF2-40B4-BE49-F238E27FC236}">
                <a16:creationId xmlns:a16="http://schemas.microsoft.com/office/drawing/2014/main" id="{8897CB20-CAEC-FBD1-12E4-8F364D2E18C8}"/>
              </a:ext>
            </a:extLst>
          </p:cNvPr>
          <p:cNvSpPr txBox="1"/>
          <p:nvPr/>
        </p:nvSpPr>
        <p:spPr>
          <a:xfrm>
            <a:off x="825190" y="712693"/>
            <a:ext cx="9032426" cy="10341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Watch Ofsted’s videos </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hlinkClick r:id="rId4"/>
              </a:rPr>
              <a:t>explaining each new flexibility</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 available from 1 November 2024:</a:t>
            </a:r>
          </a:p>
          <a:p>
            <a:endParaRPr lang="en-GB"/>
          </a:p>
        </p:txBody>
      </p:sp>
    </p:spTree>
    <p:extLst>
      <p:ext uri="{BB962C8B-B14F-4D97-AF65-F5344CB8AC3E}">
        <p14:creationId xmlns:p14="http://schemas.microsoft.com/office/powerpoint/2010/main" val="264331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8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414B-FADF-CC6A-FEF0-61D838A6CAA4}"/>
              </a:ext>
            </a:extLst>
          </p:cNvPr>
          <p:cNvSpPr>
            <a:spLocks noGrp="1"/>
          </p:cNvSpPr>
          <p:nvPr>
            <p:ph type="body" sz="quarter" idx="10"/>
          </p:nvPr>
        </p:nvSpPr>
        <p:spPr/>
        <p:txBody>
          <a:bodyPr/>
          <a:lstStyle/>
          <a:p>
            <a:r>
              <a:rPr lang="en-GB"/>
              <a:t>Roles and responsibilities</a:t>
            </a:r>
          </a:p>
        </p:txBody>
      </p:sp>
    </p:spTree>
    <p:extLst>
      <p:ext uri="{BB962C8B-B14F-4D97-AF65-F5344CB8AC3E}">
        <p14:creationId xmlns:p14="http://schemas.microsoft.com/office/powerpoint/2010/main" val="290620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5E09D-F5E6-DE36-69AD-09B113965B5D}"/>
              </a:ext>
            </a:extLst>
          </p:cNvPr>
          <p:cNvSpPr>
            <a:spLocks noGrp="1"/>
          </p:cNvSpPr>
          <p:nvPr>
            <p:ph type="body" sz="quarter" idx="11"/>
          </p:nvPr>
        </p:nvSpPr>
        <p:spPr/>
        <p:txBody>
          <a:bodyPr/>
          <a:lstStyle/>
          <a:p>
            <a:r>
              <a:rPr lang="en-GB"/>
              <a:t>Local authorities’ role</a:t>
            </a:r>
          </a:p>
        </p:txBody>
      </p:sp>
      <p:sp>
        <p:nvSpPr>
          <p:cNvPr id="3" name="Text Placeholder 2">
            <a:extLst>
              <a:ext uri="{FF2B5EF4-FFF2-40B4-BE49-F238E27FC236}">
                <a16:creationId xmlns:a16="http://schemas.microsoft.com/office/drawing/2014/main" id="{43C5BC23-DA2C-B622-B3E8-E7299DC784A5}"/>
              </a:ext>
            </a:extLst>
          </p:cNvPr>
          <p:cNvSpPr>
            <a:spLocks noGrp="1"/>
          </p:cNvSpPr>
          <p:nvPr>
            <p:ph type="body" sz="quarter" idx="12"/>
          </p:nvPr>
        </p:nvSpPr>
        <p:spPr>
          <a:xfrm>
            <a:off x="744816" y="2214584"/>
            <a:ext cx="10410863" cy="3810732"/>
          </a:xfrm>
        </p:spPr>
        <p:txBody>
          <a:bodyPr/>
          <a:lstStyle/>
          <a:p>
            <a:pPr marL="0" indent="0">
              <a:buSzPct val="100000"/>
              <a:buNone/>
            </a:pPr>
            <a:r>
              <a:rPr lang="en-GB"/>
              <a:t>The Childcare Act 2006 sets out a list of duties for local authorities:</a:t>
            </a:r>
          </a:p>
          <a:p>
            <a:pPr>
              <a:buSzPct val="100000"/>
            </a:pPr>
            <a:r>
              <a:rPr lang="en-GB"/>
              <a:t>to make sure there is sufficient childcare in their area for working parents</a:t>
            </a:r>
          </a:p>
          <a:p>
            <a:pPr>
              <a:buSzPct val="100000"/>
            </a:pPr>
            <a:r>
              <a:rPr lang="en-GB"/>
              <a:t>to make sure there is sufficient government-funded childcare for parents who are entitled to it</a:t>
            </a:r>
          </a:p>
          <a:p>
            <a:pPr>
              <a:buSzPct val="100000"/>
            </a:pPr>
            <a:r>
              <a:rPr lang="en-GB"/>
              <a:t>to provide information, advice and assistance to parents and prospective parents </a:t>
            </a:r>
          </a:p>
          <a:p>
            <a:pPr>
              <a:buSzPct val="100000"/>
            </a:pPr>
            <a:r>
              <a:rPr lang="en-GB"/>
              <a:t>to publish certain information to help with finding childcare</a:t>
            </a:r>
          </a:p>
          <a:p>
            <a:pPr>
              <a:buSzPct val="100000"/>
            </a:pPr>
            <a:r>
              <a:rPr lang="en-GB"/>
              <a:t>to provide information, advice and training to childcare providers</a:t>
            </a:r>
          </a:p>
          <a:p>
            <a:pPr>
              <a:buSzPct val="100000"/>
            </a:pPr>
            <a:endParaRPr lang="en-GB"/>
          </a:p>
        </p:txBody>
      </p:sp>
    </p:spTree>
    <p:extLst>
      <p:ext uri="{BB962C8B-B14F-4D97-AF65-F5344CB8AC3E}">
        <p14:creationId xmlns:p14="http://schemas.microsoft.com/office/powerpoint/2010/main" val="125632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0416F-741B-60C4-FBE0-D92395CA1FB0}"/>
              </a:ext>
            </a:extLst>
          </p:cNvPr>
          <p:cNvSpPr>
            <a:spLocks noGrp="1"/>
          </p:cNvSpPr>
          <p:nvPr>
            <p:ph type="body" sz="quarter" idx="11"/>
          </p:nvPr>
        </p:nvSpPr>
        <p:spPr>
          <a:xfrm>
            <a:off x="679202" y="1383030"/>
            <a:ext cx="5205536" cy="685800"/>
          </a:xfrm>
        </p:spPr>
        <p:txBody>
          <a:bodyPr/>
          <a:lstStyle/>
          <a:p>
            <a:r>
              <a:rPr lang="en-GB"/>
              <a:t>Ofsted’s role</a:t>
            </a:r>
          </a:p>
        </p:txBody>
      </p:sp>
      <p:sp>
        <p:nvSpPr>
          <p:cNvPr id="3" name="Text Placeholder 2">
            <a:extLst>
              <a:ext uri="{FF2B5EF4-FFF2-40B4-BE49-F238E27FC236}">
                <a16:creationId xmlns:a16="http://schemas.microsoft.com/office/drawing/2014/main" id="{2566DE5B-9C09-3313-B52F-C50126C8CD24}"/>
              </a:ext>
            </a:extLst>
          </p:cNvPr>
          <p:cNvSpPr>
            <a:spLocks noGrp="1"/>
          </p:cNvSpPr>
          <p:nvPr>
            <p:ph type="body" sz="quarter" idx="12"/>
          </p:nvPr>
        </p:nvSpPr>
        <p:spPr>
          <a:xfrm>
            <a:off x="678714" y="2171699"/>
            <a:ext cx="9608286" cy="3812721"/>
          </a:xfrm>
        </p:spPr>
        <p:txBody>
          <a:bodyPr/>
          <a:lstStyle/>
          <a:p>
            <a:pPr>
              <a:buSzPct val="100000"/>
            </a:pPr>
            <a:r>
              <a:rPr lang="en-GB"/>
              <a:t>Ofsted must register applicants, if they meet the requirements for registration and are not disqualified from caring for children</a:t>
            </a:r>
          </a:p>
          <a:p>
            <a:pPr>
              <a:buSzPct val="100000"/>
            </a:pPr>
            <a:r>
              <a:rPr lang="en-GB"/>
              <a:t>If necessary, Ofsted will take action to ensure registered providers continue to comply with the requirements of registration</a:t>
            </a:r>
          </a:p>
          <a:p>
            <a:pPr>
              <a:buSzPct val="100000"/>
            </a:pPr>
            <a:r>
              <a:rPr lang="en-GB"/>
              <a:t>If providers fail to meet or fully meet specific requirements at inspection, Ofsted will give them actions to help them improve</a:t>
            </a:r>
          </a:p>
          <a:p>
            <a:pPr>
              <a:buSzPct val="100000"/>
            </a:pPr>
            <a:r>
              <a:rPr lang="en-GB"/>
              <a:t>If there are serious concerns, Ofsted may take other enforcement action to prevent risks to children, such as suspending or cancelling a provider’s registration</a:t>
            </a:r>
          </a:p>
        </p:txBody>
      </p:sp>
    </p:spTree>
    <p:extLst>
      <p:ext uri="{BB962C8B-B14F-4D97-AF65-F5344CB8AC3E}">
        <p14:creationId xmlns:p14="http://schemas.microsoft.com/office/powerpoint/2010/main" val="124222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a:xfrm>
            <a:off x="745304" y="948249"/>
            <a:ext cx="5937994" cy="1240710"/>
          </a:xfrm>
        </p:spPr>
        <p:txBody>
          <a:bodyPr/>
          <a:lstStyle/>
          <a:p>
            <a:r>
              <a:rPr lang="en-GB"/>
              <a:t>Childminder agency’s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1568604"/>
            <a:ext cx="9127242" cy="4212238"/>
          </a:xfrm>
        </p:spPr>
        <p:txBody>
          <a:bodyPr/>
          <a:lstStyle/>
          <a:p>
            <a:pPr>
              <a:lnSpc>
                <a:spcPct val="100000"/>
              </a:lnSpc>
            </a:pPr>
            <a:r>
              <a:rPr lang="en-GB"/>
              <a:t>The Children and Families Act 2014 enabled childcare providers to register with Ofsted </a:t>
            </a:r>
            <a:r>
              <a:rPr lang="en-GB" b="1"/>
              <a:t>or</a:t>
            </a:r>
            <a:r>
              <a:rPr lang="en-GB"/>
              <a:t> a </a:t>
            </a:r>
            <a:r>
              <a:rPr lang="en-GB">
                <a:hlinkClick r:id="rId3"/>
              </a:rPr>
              <a:t>childminder agency</a:t>
            </a:r>
            <a:r>
              <a:rPr lang="en-GB"/>
              <a:t> (CMA)</a:t>
            </a:r>
          </a:p>
          <a:p>
            <a:pPr>
              <a:lnSpc>
                <a:spcPct val="100000"/>
              </a:lnSpc>
            </a:pPr>
            <a:r>
              <a:rPr lang="en-GB"/>
              <a:t>CMAs register and regulate c</a:t>
            </a:r>
            <a:r>
              <a:rPr lang="en-GB" sz="2400"/>
              <a:t>hildminders, childminders without domestic premises, and providers offering </a:t>
            </a:r>
            <a:r>
              <a:rPr lang="en-GB" sz="2400" b="1"/>
              <a:t>childcare on domestic premises</a:t>
            </a:r>
          </a:p>
          <a:p>
            <a:pPr>
              <a:lnSpc>
                <a:spcPct val="100000"/>
              </a:lnSpc>
            </a:pPr>
            <a:r>
              <a:rPr lang="en-GB"/>
              <a:t>CMAs help providers with training, business support, advice and finding parents. Parents can use CMAs to find childcare</a:t>
            </a:r>
          </a:p>
          <a:p>
            <a:pPr>
              <a:lnSpc>
                <a:spcPct val="100000"/>
              </a:lnSpc>
            </a:pPr>
            <a:r>
              <a:rPr lang="en-GB"/>
              <a:t>Providers registered with an agency receive 1 quality assurance visit each year. Ofsted then inspects CMAs at intervals </a:t>
            </a:r>
            <a:r>
              <a:rPr lang="en-GB">
                <a:hlinkClick r:id="rId4"/>
              </a:rPr>
              <a:t>set by the Department for Education</a:t>
            </a:r>
            <a:endParaRPr lang="en-GB"/>
          </a:p>
          <a:p>
            <a:endParaRPr lang="en-GB"/>
          </a:p>
        </p:txBody>
      </p:sp>
    </p:spTree>
    <p:extLst>
      <p:ext uri="{BB962C8B-B14F-4D97-AF65-F5344CB8AC3E}">
        <p14:creationId xmlns:p14="http://schemas.microsoft.com/office/powerpoint/2010/main" val="376838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p:txBody>
          <a:bodyPr/>
          <a:lstStyle/>
          <a:p>
            <a:r>
              <a:rPr lang="en-GB"/>
              <a:t>Childcare provider’s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2064096"/>
            <a:ext cx="9676654" cy="3493721"/>
          </a:xfrm>
        </p:spPr>
        <p:txBody>
          <a:bodyPr/>
          <a:lstStyle/>
          <a:p>
            <a:pPr>
              <a:buSzPct val="100000"/>
            </a:pPr>
            <a:r>
              <a:rPr lang="en-GB"/>
              <a:t>Once registered, childcare providers must meet, and continue to meet, the requirements of their registration at all times. This applies even when a provider is not caring for children</a:t>
            </a:r>
          </a:p>
          <a:p>
            <a:pPr>
              <a:buSzPct val="100000"/>
            </a:pPr>
            <a:r>
              <a:rPr lang="en-GB"/>
              <a:t>Providers</a:t>
            </a:r>
            <a:r>
              <a:rPr lang="en-GB">
                <a:solidFill>
                  <a:srgbClr val="FF0000"/>
                </a:solidFill>
              </a:rPr>
              <a:t> </a:t>
            </a:r>
            <a:r>
              <a:rPr lang="en-GB"/>
              <a:t>must also notify Ofsted of any </a:t>
            </a:r>
            <a:r>
              <a:rPr lang="en-GB">
                <a:hlinkClick r:id="rId3"/>
              </a:rPr>
              <a:t>significant events</a:t>
            </a:r>
            <a:r>
              <a:rPr lang="en-GB"/>
              <a:t>, and of any </a:t>
            </a:r>
            <a:r>
              <a:rPr lang="en-GB">
                <a:hlinkClick r:id="rId4"/>
              </a:rPr>
              <a:t>changes to people living or working where childcare takes place</a:t>
            </a:r>
            <a:r>
              <a:rPr lang="en-GB"/>
              <a:t>. They must also </a:t>
            </a:r>
            <a:r>
              <a:rPr lang="en-GB">
                <a:hlinkClick r:id="rId5"/>
              </a:rPr>
              <a:t>keep their details up to date</a:t>
            </a:r>
            <a:endParaRPr lang="en-GB"/>
          </a:p>
          <a:p>
            <a:pPr>
              <a:buSzPct val="100000"/>
            </a:pPr>
            <a:r>
              <a:rPr lang="en-GB"/>
              <a:t>Providers must work closely with parents and other agencies, such as the local authority</a:t>
            </a:r>
          </a:p>
        </p:txBody>
      </p:sp>
    </p:spTree>
    <p:extLst>
      <p:ext uri="{BB962C8B-B14F-4D97-AF65-F5344CB8AC3E}">
        <p14:creationId xmlns:p14="http://schemas.microsoft.com/office/powerpoint/2010/main" val="208136862"/>
      </p:ext>
    </p:extLst>
  </p:cSld>
  <p:clrMapOvr>
    <a:masterClrMapping/>
  </p:clrMapOvr>
</p:sld>
</file>

<file path=ppt/theme/theme1.xml><?xml version="1.0" encoding="utf-8"?>
<a:theme xmlns:a="http://schemas.openxmlformats.org/drawingml/2006/main" name="Office Theme">
  <a:themeElements>
    <a:clrScheme name="Co-working">
      <a:dk1>
        <a:sysClr val="windowText" lastClr="000000"/>
      </a:dk1>
      <a:lt1>
        <a:sysClr val="window" lastClr="FFFFFF"/>
      </a:lt1>
      <a:dk2>
        <a:srgbClr val="44546A"/>
      </a:dk2>
      <a:lt2>
        <a:srgbClr val="E7E6E6"/>
      </a:lt2>
      <a:accent1>
        <a:srgbClr val="FF4B4B"/>
      </a:accent1>
      <a:accent2>
        <a:srgbClr val="F67A2E"/>
      </a:accent2>
      <a:accent3>
        <a:srgbClr val="E60037"/>
      </a:accent3>
      <a:accent4>
        <a:srgbClr val="FF8947"/>
      </a:accent4>
      <a:accent5>
        <a:srgbClr val="C4002F"/>
      </a:accent5>
      <a:accent6>
        <a:srgbClr val="FF6611"/>
      </a:accent6>
      <a:hlink>
        <a:srgbClr val="0563C1"/>
      </a:hlink>
      <a:folHlink>
        <a:srgbClr val="954F72"/>
      </a:folHlink>
    </a:clrScheme>
    <a:fontScheme name="Custom 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early years WEBINAR  -  Read-Only" id="{DBFE173A-6AFB-47E2-8BBA-280DC5C87B20}" vid="{0DC90F4B-83A0-48FF-B57E-A8BCA9512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708279d-de88-4b62-9560-85a6be8c08cc}" enabled="0" method="" siteId="{a708279d-de88-4b62-9560-85a6be8c08cc}" removed="1"/>
</clbl:labelList>
</file>

<file path=docProps/app.xml><?xml version="1.0" encoding="utf-8"?>
<Properties xmlns="http://schemas.openxmlformats.org/officeDocument/2006/extended-properties" xmlns:vt="http://schemas.openxmlformats.org/officeDocument/2006/docPropsVTypes">
  <Template/>
  <TotalTime>0</TotalTime>
  <Words>6493</Words>
  <Application>Microsoft Office PowerPoint</Application>
  <PresentationFormat>Widescreen</PresentationFormat>
  <Paragraphs>398</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Segoe UI</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childcare provider pre-registration briefing</dc:title>
  <dc:creator/>
  <cp:revision>1</cp:revision>
  <dcterms:created xsi:type="dcterms:W3CDTF">2025-05-19T15:41:10Z</dcterms:created>
  <dcterms:modified xsi:type="dcterms:W3CDTF">2025-05-19T15:41:38Z</dcterms:modified>
</cp:coreProperties>
</file>